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81" r:id="rId10"/>
    <p:sldId id="265" r:id="rId11"/>
    <p:sldId id="264"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C70EF36D-08EC-4E43-A92D-FE89113A3CB9}" type="datetimeFigureOut">
              <a:rPr lang="fr-FR" smtClean="0"/>
              <a:pPr/>
              <a:t>20/04/2016</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83286C30-0F68-4924-92C4-FE181F5A3492}"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70EF36D-08EC-4E43-A92D-FE89113A3CB9}" type="datetimeFigureOut">
              <a:rPr lang="fr-FR" smtClean="0"/>
              <a:pPr/>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286C30-0F68-4924-92C4-FE181F5A349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70EF36D-08EC-4E43-A92D-FE89113A3CB9}" type="datetimeFigureOut">
              <a:rPr lang="fr-FR" smtClean="0"/>
              <a:pPr/>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286C30-0F68-4924-92C4-FE181F5A349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70EF36D-08EC-4E43-A92D-FE89113A3CB9}" type="datetimeFigureOut">
              <a:rPr lang="fr-FR" smtClean="0"/>
              <a:pPr/>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286C30-0F68-4924-92C4-FE181F5A349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C70EF36D-08EC-4E43-A92D-FE89113A3CB9}" type="datetimeFigureOut">
              <a:rPr lang="fr-FR" smtClean="0"/>
              <a:pPr/>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286C30-0F68-4924-92C4-FE181F5A3492}"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70EF36D-08EC-4E43-A92D-FE89113A3CB9}" type="datetimeFigureOut">
              <a:rPr lang="fr-FR" smtClean="0"/>
              <a:pPr/>
              <a:t>20/04/2016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286C30-0F68-4924-92C4-FE181F5A349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C70EF36D-08EC-4E43-A92D-FE89113A3CB9}" type="datetimeFigureOut">
              <a:rPr lang="fr-FR" smtClean="0"/>
              <a:pPr/>
              <a:t>20/04/2016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3286C30-0F68-4924-92C4-FE181F5A349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C70EF36D-08EC-4E43-A92D-FE89113A3CB9}" type="datetimeFigureOut">
              <a:rPr lang="fr-FR" smtClean="0"/>
              <a:pPr/>
              <a:t>20/04/2016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3286C30-0F68-4924-92C4-FE181F5A349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70EF36D-08EC-4E43-A92D-FE89113A3CB9}" type="datetimeFigureOut">
              <a:rPr lang="fr-FR" smtClean="0"/>
              <a:pPr/>
              <a:t>20/04/2016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3286C30-0F68-4924-92C4-FE181F5A349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70EF36D-08EC-4E43-A92D-FE89113A3CB9}" type="datetimeFigureOut">
              <a:rPr lang="fr-FR" smtClean="0"/>
              <a:pPr/>
              <a:t>20/04/2016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286C30-0F68-4924-92C4-FE181F5A349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C70EF36D-08EC-4E43-A92D-FE89113A3CB9}" type="datetimeFigureOut">
              <a:rPr lang="fr-FR" smtClean="0"/>
              <a:pPr/>
              <a:t>20/04/2016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83286C30-0F68-4924-92C4-FE181F5A3492}"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70EF36D-08EC-4E43-A92D-FE89113A3CB9}" type="datetimeFigureOut">
              <a:rPr lang="fr-FR" smtClean="0"/>
              <a:pPr/>
              <a:t>20/04/2016</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3286C30-0F68-4924-92C4-FE181F5A3492}"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9.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9.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hyperlink" Target="http://www.acorleantours.fr/dsden37/carm37/logiciels_et.../film_danimation" TargetMode="Externa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pPr algn="ctr"/>
            <a:r>
              <a:rPr lang="fr-FR" b="1" u="sng" dirty="0"/>
              <a:t>Projet numérique </a:t>
            </a:r>
            <a:r>
              <a:rPr lang="fr-FR" b="1" u="sng" dirty="0" smtClean="0"/>
              <a:t>:</a:t>
            </a:r>
            <a:br>
              <a:rPr lang="fr-FR" b="1" u="sng" dirty="0" smtClean="0"/>
            </a:br>
            <a:r>
              <a:rPr lang="fr-FR" b="1" u="sng" dirty="0" smtClean="0"/>
              <a:t> </a:t>
            </a:r>
            <a:r>
              <a:rPr lang="fr-FR" b="1" u="sng" dirty="0"/>
              <a:t>film d’animation</a:t>
            </a:r>
            <a:r>
              <a:rPr lang="fr-FR" dirty="0"/>
              <a:t/>
            </a:r>
            <a:br>
              <a:rPr lang="fr-FR" dirty="0"/>
            </a:br>
            <a:endParaRPr lang="fr-FR" dirty="0"/>
          </a:p>
        </p:txBody>
      </p:sp>
      <p:sp>
        <p:nvSpPr>
          <p:cNvPr id="3" name="Sous-titre 2"/>
          <p:cNvSpPr>
            <a:spLocks noGrp="1"/>
          </p:cNvSpPr>
          <p:nvPr>
            <p:ph type="subTitle" idx="1"/>
          </p:nvPr>
        </p:nvSpPr>
        <p:spPr/>
        <p:txBody>
          <a:bodyPr/>
          <a:lstStyle/>
          <a:p>
            <a:pPr algn="ctr"/>
            <a:r>
              <a:rPr lang="fr-FR" b="1" dirty="0"/>
              <a:t>Classe : MS /GS maternelle début janvier 2016, </a:t>
            </a:r>
            <a:endParaRPr lang="fr-FR" b="1" dirty="0" smtClean="0"/>
          </a:p>
          <a:p>
            <a:pPr algn="ctr"/>
            <a:r>
              <a:rPr lang="fr-FR" b="1" dirty="0" smtClean="0"/>
              <a:t>fin </a:t>
            </a:r>
            <a:r>
              <a:rPr lang="fr-FR" b="1" dirty="0"/>
              <a:t>du projet : 1</a:t>
            </a:r>
            <a:r>
              <a:rPr lang="fr-FR" b="1" baseline="30000" dirty="0"/>
              <a:t>er</a:t>
            </a:r>
            <a:r>
              <a:rPr lang="fr-FR" b="1" dirty="0"/>
              <a:t> avril 2016</a:t>
            </a:r>
            <a:endParaRPr lang="fr-FR" dirty="0"/>
          </a:p>
          <a:p>
            <a:endParaRPr lang="fr-FR"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88641"/>
            <a:ext cx="8640960" cy="649408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fr-FR" sz="1600" dirty="0" smtClean="0"/>
              <a:t>– Réaliser :</a:t>
            </a:r>
          </a:p>
          <a:p>
            <a:r>
              <a:rPr lang="fr-FR" sz="1600" dirty="0" smtClean="0"/>
              <a:t>• les personnages, objets et accessoires,</a:t>
            </a:r>
          </a:p>
          <a:p>
            <a:r>
              <a:rPr lang="fr-FR" sz="1600" dirty="0" smtClean="0"/>
              <a:t>• les décors.</a:t>
            </a:r>
          </a:p>
          <a:p>
            <a:r>
              <a:rPr lang="fr-FR" sz="1600" dirty="0" smtClean="0"/>
              <a:t> </a:t>
            </a:r>
          </a:p>
          <a:p>
            <a:r>
              <a:rPr lang="fr-FR" sz="1600" dirty="0" smtClean="0"/>
              <a:t>– Déterminer les déplacements (jouer).</a:t>
            </a:r>
          </a:p>
          <a:p>
            <a:r>
              <a:rPr lang="fr-FR" sz="1600" dirty="0" smtClean="0"/>
              <a:t> </a:t>
            </a:r>
          </a:p>
          <a:p>
            <a:r>
              <a:rPr lang="fr-FR" sz="1600" dirty="0" smtClean="0"/>
              <a:t>– Photographier les déplacements (image par image) ainsi que l’animation des personnages et des objets.</a:t>
            </a:r>
          </a:p>
          <a:p>
            <a:r>
              <a:rPr lang="fr-FR" sz="1600" dirty="0" smtClean="0"/>
              <a:t> </a:t>
            </a:r>
          </a:p>
          <a:p>
            <a:r>
              <a:rPr lang="fr-FR" sz="1600" dirty="0" smtClean="0"/>
              <a:t>– Jouer les dialogues, les retenir (dictée à l’adulte).</a:t>
            </a:r>
          </a:p>
          <a:p>
            <a:r>
              <a:rPr lang="fr-FR" sz="1600" dirty="0" smtClean="0"/>
              <a:t> </a:t>
            </a:r>
          </a:p>
          <a:p>
            <a:r>
              <a:rPr lang="fr-FR" sz="1600" dirty="0" smtClean="0"/>
              <a:t>– Jouer les dialogues, les détourner (inventer une chanson détournée l’écrire et la chanter).</a:t>
            </a:r>
          </a:p>
          <a:p>
            <a:r>
              <a:rPr lang="fr-FR" sz="1600" dirty="0" smtClean="0"/>
              <a:t> </a:t>
            </a:r>
          </a:p>
          <a:p>
            <a:r>
              <a:rPr lang="fr-FR" sz="1600" dirty="0" smtClean="0"/>
              <a:t>– Jouer les dialogues, les enregistrer. (Gestion du lecteur MP3)</a:t>
            </a:r>
          </a:p>
          <a:p>
            <a:r>
              <a:rPr lang="fr-FR" sz="1600" dirty="0" smtClean="0"/>
              <a:t> </a:t>
            </a:r>
          </a:p>
          <a:p>
            <a:r>
              <a:rPr lang="fr-FR" sz="1600" dirty="0" smtClean="0"/>
              <a:t>– Trier les images par scènes (donner un titre à chaque dossier et insérer les images dans </a:t>
            </a:r>
            <a:r>
              <a:rPr lang="fr-FR" sz="1600" dirty="0" err="1" smtClean="0"/>
              <a:t>movie</a:t>
            </a:r>
            <a:r>
              <a:rPr lang="fr-FR" sz="1600" dirty="0" smtClean="0"/>
              <a:t> maker chronologiquement)</a:t>
            </a:r>
          </a:p>
          <a:p>
            <a:r>
              <a:rPr lang="fr-FR" sz="1600" dirty="0" smtClean="0"/>
              <a:t> </a:t>
            </a:r>
          </a:p>
          <a:p>
            <a:r>
              <a:rPr lang="fr-FR" sz="1600" dirty="0" smtClean="0"/>
              <a:t>– Travailler les images (régler le débit des images).</a:t>
            </a:r>
          </a:p>
          <a:p>
            <a:r>
              <a:rPr lang="fr-FR" sz="1600" dirty="0" smtClean="0"/>
              <a:t> </a:t>
            </a:r>
          </a:p>
          <a:p>
            <a:r>
              <a:rPr lang="fr-FR" sz="1600" dirty="0" smtClean="0"/>
              <a:t>– Mixer (faire correspondre images et sons, régler les niveaux sonores).</a:t>
            </a:r>
          </a:p>
          <a:p>
            <a:r>
              <a:rPr lang="fr-FR" sz="1600" dirty="0" smtClean="0"/>
              <a:t> </a:t>
            </a:r>
          </a:p>
          <a:p>
            <a:r>
              <a:rPr lang="fr-FR" sz="1600" dirty="0" smtClean="0"/>
              <a:t>– Réaliser affiches pour la projection du film aux parents.</a:t>
            </a:r>
          </a:p>
          <a:p>
            <a:r>
              <a:rPr lang="fr-FR" sz="1600" dirty="0" smtClean="0"/>
              <a:t> </a:t>
            </a:r>
          </a:p>
          <a:p>
            <a:r>
              <a:rPr lang="fr-FR" sz="1600" dirty="0" smtClean="0"/>
              <a:t>– Projeter (trouver le lieu : salle des fêtes ?utilisation du vidéo projecteur).</a:t>
            </a:r>
          </a:p>
          <a:p>
            <a:endParaRPr lang="fr-FR"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476672"/>
            <a:ext cx="2212848" cy="1582621"/>
          </a:xfrm>
        </p:spPr>
        <p:txBody>
          <a:bodyPr>
            <a:normAutofit fontScale="90000"/>
          </a:bodyPr>
          <a:lstStyle/>
          <a:p>
            <a:pPr algn="ctr"/>
            <a:r>
              <a:rPr lang="fr-FR" dirty="0"/>
              <a:t>DEROULEMENT DU </a:t>
            </a:r>
            <a:r>
              <a:rPr lang="fr-FR" dirty="0" smtClean="0"/>
              <a:t>PROJET:</a:t>
            </a:r>
            <a:br>
              <a:rPr lang="fr-FR" dirty="0" smtClean="0"/>
            </a:br>
            <a:r>
              <a:rPr lang="fr-FR" dirty="0" smtClean="0"/>
              <a:t>s’imprégner d’une histoire</a:t>
            </a:r>
            <a:r>
              <a:rPr lang="fr-FR" dirty="0"/>
              <a:t/>
            </a:r>
            <a:br>
              <a:rPr lang="fr-FR" dirty="0"/>
            </a:br>
            <a:endParaRPr lang="fr-FR" dirty="0"/>
          </a:p>
        </p:txBody>
      </p:sp>
      <p:sp>
        <p:nvSpPr>
          <p:cNvPr id="3" name="Espace réservé du contenu 2"/>
          <p:cNvSpPr>
            <a:spLocks noGrp="1"/>
          </p:cNvSpPr>
          <p:nvPr>
            <p:ph type="body" sz="half" idx="2"/>
          </p:nvPr>
        </p:nvSpPr>
        <p:spPr>
          <a:xfrm>
            <a:off x="251520" y="1988840"/>
            <a:ext cx="2808312" cy="4680521"/>
          </a:xfrm>
        </p:spPr>
        <p:txBody>
          <a:bodyPr>
            <a:noAutofit/>
          </a:bodyPr>
          <a:lstStyle/>
          <a:p>
            <a:r>
              <a:rPr lang="fr-FR" sz="1200" dirty="0" smtClean="0"/>
              <a:t> </a:t>
            </a:r>
            <a:r>
              <a:rPr lang="fr-FR" sz="1400" b="1" dirty="0" smtClean="0"/>
              <a:t>Rôle de l’enseignant:</a:t>
            </a:r>
          </a:p>
          <a:p>
            <a:r>
              <a:rPr lang="fr-FR" sz="1400" dirty="0" smtClean="0"/>
              <a:t>choix de l'histoire : proposition implicite de l’album étudié en classe</a:t>
            </a:r>
          </a:p>
          <a:p>
            <a:r>
              <a:rPr lang="fr-FR" sz="1400" dirty="0" smtClean="0"/>
              <a:t> «  roule galette »</a:t>
            </a:r>
          </a:p>
          <a:p>
            <a:r>
              <a:rPr lang="fr-FR" sz="1400" dirty="0" smtClean="0"/>
              <a:t> </a:t>
            </a:r>
          </a:p>
          <a:p>
            <a:r>
              <a:rPr lang="fr-FR" sz="1400" dirty="0" smtClean="0"/>
              <a:t>Lire l’album quotidiennement.</a:t>
            </a:r>
          </a:p>
          <a:p>
            <a:r>
              <a:rPr lang="fr-FR" sz="1400" dirty="0" smtClean="0"/>
              <a:t> </a:t>
            </a:r>
          </a:p>
          <a:p>
            <a:r>
              <a:rPr lang="fr-FR" sz="1400" dirty="0" smtClean="0"/>
              <a:t>Faire identifier les personnages</a:t>
            </a:r>
          </a:p>
          <a:p>
            <a:endParaRPr lang="fr-FR" sz="1400" dirty="0" smtClean="0"/>
          </a:p>
          <a:p>
            <a:endParaRPr lang="fr-FR" sz="1400" dirty="0" smtClean="0"/>
          </a:p>
          <a:p>
            <a:endParaRPr lang="fr-FR" sz="1400" dirty="0" smtClean="0"/>
          </a:p>
          <a:p>
            <a:r>
              <a:rPr lang="fr-FR" sz="1400" b="1" dirty="0" smtClean="0"/>
              <a:t>Rôle de l’élève:</a:t>
            </a:r>
            <a:endParaRPr lang="fr-FR" sz="1400" dirty="0" smtClean="0"/>
          </a:p>
          <a:p>
            <a:r>
              <a:rPr lang="fr-FR" sz="1400" dirty="0" smtClean="0"/>
              <a:t>s’imprégner d’une histoire.</a:t>
            </a:r>
          </a:p>
          <a:p>
            <a:endParaRPr lang="fr-FR" sz="1400" dirty="0" smtClean="0"/>
          </a:p>
          <a:p>
            <a:r>
              <a:rPr lang="fr-FR" sz="1400" dirty="0" smtClean="0"/>
              <a:t>Retenir l’histoire.</a:t>
            </a:r>
          </a:p>
          <a:p>
            <a:r>
              <a:rPr lang="fr-FR" sz="1400" dirty="0" smtClean="0"/>
              <a:t>  Connaître l’ordre des personnages de l’histoire.</a:t>
            </a:r>
          </a:p>
          <a:p>
            <a:endParaRPr lang="fr-FR" sz="1400" dirty="0" smtClean="0"/>
          </a:p>
          <a:p>
            <a:r>
              <a:rPr lang="fr-FR" sz="1400" dirty="0" smtClean="0"/>
              <a:t> </a:t>
            </a:r>
          </a:p>
          <a:p>
            <a:r>
              <a:rPr lang="fr-FR" sz="1200" dirty="0" smtClean="0"/>
              <a:t> </a:t>
            </a:r>
          </a:p>
          <a:p>
            <a:r>
              <a:rPr lang="fr-FR" sz="1200" dirty="0" smtClean="0"/>
              <a:t> </a:t>
            </a:r>
          </a:p>
          <a:p>
            <a:r>
              <a:rPr lang="fr-FR" sz="1200" dirty="0" smtClean="0"/>
              <a:t> </a:t>
            </a:r>
          </a:p>
          <a:p>
            <a:r>
              <a:rPr lang="fr-FR" sz="1200" dirty="0" smtClean="0"/>
              <a:t> </a:t>
            </a:r>
          </a:p>
          <a:p>
            <a:r>
              <a:rPr lang="fr-FR" sz="1200" dirty="0" smtClean="0"/>
              <a:t> </a:t>
            </a:r>
          </a:p>
          <a:p>
            <a:endParaRPr lang="fr-FR" sz="1200" dirty="0"/>
          </a:p>
        </p:txBody>
      </p:sp>
      <p:pic>
        <p:nvPicPr>
          <p:cNvPr id="33794" name="Picture 2" descr="Afficher l'image d'origine"/>
          <p:cNvPicPr>
            <a:picLocks noGrp="1" noChangeAspect="1" noChangeArrowheads="1"/>
          </p:cNvPicPr>
          <p:nvPr>
            <p:ph type="pic" idx="1"/>
          </p:nvPr>
        </p:nvPicPr>
        <p:blipFill>
          <a:blip r:embed="rId2" cstate="print"/>
          <a:srcRect l="1047" r="1047"/>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476672"/>
            <a:ext cx="2212848" cy="1582621"/>
          </a:xfrm>
        </p:spPr>
        <p:txBody>
          <a:bodyPr>
            <a:normAutofit fontScale="90000"/>
          </a:bodyPr>
          <a:lstStyle/>
          <a:p>
            <a:r>
              <a:rPr lang="fr-FR" dirty="0" smtClean="0"/>
              <a:t>La reformuler de plus en plus précisément (oral, écrit…).</a:t>
            </a:r>
            <a:br>
              <a:rPr lang="fr-FR" dirty="0" smtClean="0"/>
            </a:br>
            <a:endParaRPr lang="fr-FR" dirty="0"/>
          </a:p>
        </p:txBody>
      </p:sp>
      <p:sp>
        <p:nvSpPr>
          <p:cNvPr id="3" name="Espace réservé du texte 2"/>
          <p:cNvSpPr>
            <a:spLocks noGrp="1"/>
          </p:cNvSpPr>
          <p:nvPr>
            <p:ph type="body" sz="half" idx="2"/>
          </p:nvPr>
        </p:nvSpPr>
        <p:spPr>
          <a:xfrm>
            <a:off x="609600" y="2828784"/>
            <a:ext cx="2209800" cy="3408528"/>
          </a:xfrm>
        </p:spPr>
        <p:txBody>
          <a:bodyPr>
            <a:normAutofit/>
          </a:bodyPr>
          <a:lstStyle/>
          <a:p>
            <a:r>
              <a:rPr lang="fr-FR" sz="1400" b="1" dirty="0" smtClean="0"/>
              <a:t>Rôle de l’enseignant:</a:t>
            </a:r>
          </a:p>
          <a:p>
            <a:r>
              <a:rPr lang="fr-FR" sz="1400" dirty="0" smtClean="0"/>
              <a:t>Faire participer oralement les élèves à la mémorisation des structures de phrases.</a:t>
            </a:r>
          </a:p>
          <a:p>
            <a:endParaRPr lang="fr-FR" sz="1400" dirty="0" smtClean="0"/>
          </a:p>
          <a:p>
            <a:r>
              <a:rPr lang="fr-FR" sz="1400" dirty="0" smtClean="0"/>
              <a:t> </a:t>
            </a:r>
            <a:r>
              <a:rPr lang="fr-FR" sz="1400" b="1" dirty="0" smtClean="0"/>
              <a:t>Rôle de l’élève:</a:t>
            </a:r>
            <a:endParaRPr lang="fr-FR" sz="1400" dirty="0" smtClean="0"/>
          </a:p>
          <a:p>
            <a:r>
              <a:rPr lang="fr-FR" sz="1400" dirty="0" smtClean="0"/>
              <a:t>Faire répéter les structures de l’histoire.</a:t>
            </a:r>
          </a:p>
          <a:p>
            <a:r>
              <a:rPr lang="fr-FR" sz="1400" dirty="0" smtClean="0"/>
              <a:t>Dire de mémoire et de manière expressive les phrases de l’histoire.</a:t>
            </a:r>
          </a:p>
          <a:p>
            <a:endParaRPr lang="fr-FR" sz="1400" dirty="0"/>
          </a:p>
        </p:txBody>
      </p:sp>
      <p:pic>
        <p:nvPicPr>
          <p:cNvPr id="35844" name="Picture 4" descr="Image du Blog nounoudunord.centerblog.net"/>
          <p:cNvPicPr>
            <a:picLocks noGrp="1" noChangeAspect="1" noChangeArrowheads="1"/>
          </p:cNvPicPr>
          <p:nvPr>
            <p:ph type="pic" idx="1"/>
          </p:nvPr>
        </p:nvPicPr>
        <p:blipFill>
          <a:blip r:embed="rId2" cstate="print"/>
          <a:srcRect l="7479" r="7479"/>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404665"/>
            <a:ext cx="2138880" cy="1800200"/>
          </a:xfrm>
        </p:spPr>
        <p:txBody>
          <a:bodyPr>
            <a:normAutofit fontScale="90000"/>
          </a:bodyPr>
          <a:lstStyle/>
          <a:p>
            <a:pPr algn="ctr"/>
            <a:r>
              <a:rPr lang="fr-FR" dirty="0" smtClean="0"/>
              <a:t>Élaborer un découpage technique </a:t>
            </a:r>
            <a:br>
              <a:rPr lang="fr-FR" dirty="0" smtClean="0"/>
            </a:br>
            <a:r>
              <a:rPr lang="fr-FR" dirty="0" smtClean="0"/>
              <a:t>• les personnages,</a:t>
            </a:r>
            <a:br>
              <a:rPr lang="fr-FR" dirty="0" smtClean="0"/>
            </a:br>
            <a:r>
              <a:rPr lang="fr-FR" dirty="0" smtClean="0"/>
              <a:t>• les objets et accessoires,</a:t>
            </a:r>
            <a:br>
              <a:rPr lang="fr-FR" dirty="0" smtClean="0"/>
            </a:br>
            <a:r>
              <a:rPr lang="fr-FR" dirty="0" smtClean="0"/>
              <a:t>• les lieux/les décors.</a:t>
            </a:r>
            <a:endParaRPr lang="fr-FR" dirty="0"/>
          </a:p>
        </p:txBody>
      </p:sp>
      <p:sp>
        <p:nvSpPr>
          <p:cNvPr id="3" name="Espace réservé du texte 2"/>
          <p:cNvSpPr>
            <a:spLocks noGrp="1"/>
          </p:cNvSpPr>
          <p:nvPr>
            <p:ph type="body" sz="half" idx="2"/>
          </p:nvPr>
        </p:nvSpPr>
        <p:spPr>
          <a:xfrm>
            <a:off x="683568" y="2276872"/>
            <a:ext cx="2135832" cy="4248472"/>
          </a:xfrm>
        </p:spPr>
        <p:txBody>
          <a:bodyPr>
            <a:normAutofit fontScale="92500" lnSpcReduction="10000"/>
          </a:bodyPr>
          <a:lstStyle/>
          <a:p>
            <a:r>
              <a:rPr lang="fr-FR" sz="1500" b="1" dirty="0" smtClean="0"/>
              <a:t>Rôle de l’enseignant:</a:t>
            </a:r>
          </a:p>
          <a:p>
            <a:endParaRPr lang="fr-FR" sz="1500" b="1" dirty="0" smtClean="0"/>
          </a:p>
          <a:p>
            <a:r>
              <a:rPr lang="fr-FR" sz="1500" dirty="0" smtClean="0"/>
              <a:t>Faire l’inventaire de tous les personnages.</a:t>
            </a:r>
          </a:p>
          <a:p>
            <a:r>
              <a:rPr lang="fr-FR" sz="1500" dirty="0" smtClean="0"/>
              <a:t> </a:t>
            </a:r>
          </a:p>
          <a:p>
            <a:r>
              <a:rPr lang="fr-FR" sz="1500" dirty="0" smtClean="0"/>
              <a:t>Faire l’inventaire des objets et accessoires utiles à l’histoire.</a:t>
            </a:r>
          </a:p>
          <a:p>
            <a:r>
              <a:rPr lang="fr-FR" sz="1500" dirty="0" smtClean="0"/>
              <a:t> </a:t>
            </a:r>
          </a:p>
          <a:p>
            <a:r>
              <a:rPr lang="fr-FR" sz="1500" dirty="0" smtClean="0"/>
              <a:t>Faire voter les objets et accessoires retenus pour le film d’animation</a:t>
            </a:r>
          </a:p>
          <a:p>
            <a:r>
              <a:rPr lang="fr-FR" sz="1500" dirty="0" smtClean="0"/>
              <a:t> </a:t>
            </a:r>
          </a:p>
          <a:p>
            <a:r>
              <a:rPr lang="fr-FR" sz="1500" dirty="0" smtClean="0"/>
              <a:t> </a:t>
            </a:r>
          </a:p>
          <a:p>
            <a:r>
              <a:rPr lang="fr-FR" sz="1500" dirty="0" smtClean="0"/>
              <a:t> </a:t>
            </a:r>
          </a:p>
          <a:p>
            <a:r>
              <a:rPr lang="fr-FR" sz="1500" dirty="0" smtClean="0"/>
              <a:t>Créer un décor : d’après</a:t>
            </a:r>
          </a:p>
          <a:p>
            <a:r>
              <a:rPr lang="fr-FR" sz="1500" dirty="0" smtClean="0"/>
              <a:t>« le mûrier » de Vincent Van Gogh</a:t>
            </a:r>
          </a:p>
          <a:p>
            <a:endParaRPr lang="fr-FR" dirty="0"/>
          </a:p>
        </p:txBody>
      </p:sp>
      <p:pic>
        <p:nvPicPr>
          <p:cNvPr id="36866" name="Picture 2" descr="Afficher l'image d'origine"/>
          <p:cNvPicPr>
            <a:picLocks noGrp="1" noChangeAspect="1" noChangeArrowheads="1"/>
          </p:cNvPicPr>
          <p:nvPr>
            <p:ph type="pic" idx="1"/>
          </p:nvPr>
        </p:nvPicPr>
        <p:blipFill>
          <a:blip r:embed="rId2" cstate="print"/>
          <a:srcRect l="2684" r="2684"/>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half" idx="2"/>
          </p:nvPr>
        </p:nvSpPr>
        <p:spPr>
          <a:xfrm>
            <a:off x="395536" y="1052736"/>
            <a:ext cx="2423864" cy="5328592"/>
          </a:xfrm>
        </p:spPr>
        <p:txBody>
          <a:bodyPr>
            <a:noAutofit/>
          </a:bodyPr>
          <a:lstStyle/>
          <a:p>
            <a:r>
              <a:rPr lang="fr-FR" sz="1400" b="1" dirty="0" smtClean="0"/>
              <a:t>Rôle de l’élève:</a:t>
            </a:r>
          </a:p>
          <a:p>
            <a:endParaRPr lang="fr-FR" sz="1400" b="1" dirty="0" smtClean="0"/>
          </a:p>
          <a:p>
            <a:r>
              <a:rPr lang="fr-FR" sz="1400" b="1" dirty="0" smtClean="0"/>
              <a:t> </a:t>
            </a:r>
            <a:r>
              <a:rPr lang="fr-FR" sz="1400" dirty="0" smtClean="0"/>
              <a:t>Mettre dans l’ordre les personnages de l’histoire.</a:t>
            </a:r>
          </a:p>
          <a:p>
            <a:r>
              <a:rPr lang="fr-FR" sz="1400" dirty="0" smtClean="0"/>
              <a:t> </a:t>
            </a:r>
          </a:p>
          <a:p>
            <a:r>
              <a:rPr lang="fr-FR" sz="1400" dirty="0" smtClean="0"/>
              <a:t> </a:t>
            </a:r>
          </a:p>
          <a:p>
            <a:r>
              <a:rPr lang="fr-FR" sz="1400" dirty="0" smtClean="0"/>
              <a:t>Apporter les objets et accessoires utiles à la première scène : le vieux, le vieille, la table, les chaises, </a:t>
            </a:r>
          </a:p>
          <a:p>
            <a:r>
              <a:rPr lang="fr-FR" sz="1400" dirty="0" smtClean="0"/>
              <a:t> </a:t>
            </a:r>
          </a:p>
          <a:p>
            <a:r>
              <a:rPr lang="fr-FR" sz="1400" dirty="0" smtClean="0"/>
              <a:t> </a:t>
            </a:r>
          </a:p>
          <a:p>
            <a:endParaRPr lang="fr-FR" sz="1400" dirty="0" smtClean="0"/>
          </a:p>
          <a:p>
            <a:r>
              <a:rPr lang="fr-FR" sz="1400" dirty="0" smtClean="0"/>
              <a:t>Réaliser des compositions plastiques en petit groupe en choisissant et combinant des matériaux, en réinvestissant des techniques et des procédés</a:t>
            </a:r>
          </a:p>
          <a:p>
            <a:r>
              <a:rPr lang="fr-FR" sz="1400" dirty="0" smtClean="0"/>
              <a:t>(couleurs d’automne, arbre d’automne en papier déchiré/collé)</a:t>
            </a:r>
          </a:p>
          <a:p>
            <a:endParaRPr lang="fr-FR" sz="1400" dirty="0"/>
          </a:p>
        </p:txBody>
      </p:sp>
      <p:pic>
        <p:nvPicPr>
          <p:cNvPr id="37890" name="Picture 2" descr="F:\projets numériques\vieux  vieille\DSCN0242.jpg"/>
          <p:cNvPicPr>
            <a:picLocks noGrp="1" noChangeAspect="1" noChangeArrowheads="1"/>
          </p:cNvPicPr>
          <p:nvPr>
            <p:ph type="pic" idx="1"/>
          </p:nvPr>
        </p:nvPicPr>
        <p:blipFill>
          <a:blip r:embed="rId2" cstate="print"/>
          <a:srcRect l="5942" r="5942"/>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548681"/>
            <a:ext cx="2212848" cy="936104"/>
          </a:xfrm>
        </p:spPr>
        <p:txBody>
          <a:bodyPr/>
          <a:lstStyle/>
          <a:p>
            <a:r>
              <a:rPr lang="fr-FR" dirty="0" smtClean="0"/>
              <a:t>Découper en scènes</a:t>
            </a:r>
            <a:br>
              <a:rPr lang="fr-FR" dirty="0" smtClean="0"/>
            </a:br>
            <a:endParaRPr lang="fr-FR" dirty="0"/>
          </a:p>
        </p:txBody>
      </p:sp>
      <p:sp>
        <p:nvSpPr>
          <p:cNvPr id="3" name="Espace réservé du texte 2"/>
          <p:cNvSpPr>
            <a:spLocks noGrp="1"/>
          </p:cNvSpPr>
          <p:nvPr>
            <p:ph type="body" sz="half" idx="2"/>
          </p:nvPr>
        </p:nvSpPr>
        <p:spPr>
          <a:xfrm>
            <a:off x="251520" y="1412776"/>
            <a:ext cx="2808312" cy="5445224"/>
          </a:xfrm>
        </p:spPr>
        <p:txBody>
          <a:bodyPr>
            <a:noAutofit/>
          </a:bodyPr>
          <a:lstStyle/>
          <a:p>
            <a:r>
              <a:rPr lang="fr-FR" sz="1400" b="1" dirty="0" smtClean="0"/>
              <a:t>Rôle de l’enseignant:</a:t>
            </a:r>
          </a:p>
          <a:p>
            <a:r>
              <a:rPr lang="fr-FR" sz="1400" dirty="0" smtClean="0"/>
              <a:t>Faire émerger l’adaptation de l'histoire  sous forme de scénario (découpage en scènes) :</a:t>
            </a:r>
          </a:p>
          <a:p>
            <a:r>
              <a:rPr lang="fr-FR" sz="1400" dirty="0" smtClean="0"/>
              <a:t>comment mettre en image l’album ?</a:t>
            </a:r>
          </a:p>
          <a:p>
            <a:r>
              <a:rPr lang="fr-FR" sz="1400" dirty="0" smtClean="0"/>
              <a:t> </a:t>
            </a:r>
          </a:p>
          <a:p>
            <a:r>
              <a:rPr lang="fr-FR" sz="1400" dirty="0" smtClean="0"/>
              <a:t>Création de </a:t>
            </a:r>
            <a:r>
              <a:rPr lang="fr-FR" sz="1400" b="1" dirty="0" err="1" smtClean="0"/>
              <a:t>storyboards</a:t>
            </a:r>
            <a:r>
              <a:rPr lang="fr-FR" sz="1400" dirty="0" smtClean="0"/>
              <a:t> pour chaque scène : </a:t>
            </a:r>
          </a:p>
          <a:p>
            <a:r>
              <a:rPr lang="fr-FR" sz="1400" dirty="0" smtClean="0"/>
              <a:t>(Chaque illustration du livre sera fil conducteur pour chaque plan)</a:t>
            </a:r>
          </a:p>
          <a:p>
            <a:r>
              <a:rPr lang="fr-FR" sz="1400" dirty="0" smtClean="0"/>
              <a:t> </a:t>
            </a:r>
          </a:p>
          <a:p>
            <a:r>
              <a:rPr lang="fr-FR" sz="1400" dirty="0" smtClean="0"/>
              <a:t>Plan n° :</a:t>
            </a:r>
          </a:p>
          <a:p>
            <a:r>
              <a:rPr lang="fr-FR" sz="1400" dirty="0" smtClean="0"/>
              <a:t>ACTION :</a:t>
            </a:r>
          </a:p>
          <a:p>
            <a:r>
              <a:rPr lang="fr-FR" sz="1400" dirty="0" smtClean="0"/>
              <a:t>Dessin du plan du film: </a:t>
            </a:r>
          </a:p>
          <a:p>
            <a:r>
              <a:rPr lang="fr-FR" sz="1400" dirty="0" smtClean="0"/>
              <a:t> Son :  </a:t>
            </a:r>
          </a:p>
          <a:p>
            <a:endParaRPr lang="fr-FR" sz="1400" dirty="0"/>
          </a:p>
        </p:txBody>
      </p:sp>
      <p:pic>
        <p:nvPicPr>
          <p:cNvPr id="5" name="il_fi" descr="Afficher l'image d'origine"/>
          <p:cNvPicPr>
            <a:picLocks noGrp="1"/>
          </p:cNvPicPr>
          <p:nvPr>
            <p:ph type="pic" idx="1"/>
          </p:nvPr>
        </p:nvPicPr>
        <p:blipFill>
          <a:blip r:embed="rId2" cstate="print"/>
          <a:srcRect l="9178" r="9178"/>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half" idx="2"/>
          </p:nvPr>
        </p:nvSpPr>
        <p:spPr>
          <a:xfrm>
            <a:off x="609600" y="764704"/>
            <a:ext cx="2209800" cy="5256583"/>
          </a:xfrm>
        </p:spPr>
        <p:txBody>
          <a:bodyPr>
            <a:normAutofit/>
          </a:bodyPr>
          <a:lstStyle/>
          <a:p>
            <a:r>
              <a:rPr lang="fr-FR" dirty="0" smtClean="0"/>
              <a:t>–</a:t>
            </a:r>
            <a:r>
              <a:rPr lang="fr-FR" sz="1400" b="1" dirty="0" smtClean="0"/>
              <a:t>Rôle de l’élève: </a:t>
            </a:r>
          </a:p>
          <a:p>
            <a:endParaRPr lang="fr-FR" sz="1400" b="1" dirty="0" smtClean="0"/>
          </a:p>
          <a:p>
            <a:endParaRPr lang="fr-FR" sz="1400" b="1" dirty="0" smtClean="0"/>
          </a:p>
          <a:p>
            <a:r>
              <a:rPr lang="fr-FR" sz="1400" b="1" dirty="0" smtClean="0"/>
              <a:t>Composer:</a:t>
            </a:r>
          </a:p>
          <a:p>
            <a:r>
              <a:rPr lang="fr-FR" sz="1400" dirty="0" smtClean="0"/>
              <a:t>Le titre</a:t>
            </a:r>
          </a:p>
          <a:p>
            <a:endParaRPr lang="fr-FR" sz="1400" dirty="0" smtClean="0"/>
          </a:p>
          <a:p>
            <a:r>
              <a:rPr lang="fr-FR" sz="1400" b="1" dirty="0" smtClean="0"/>
              <a:t>Utiliser</a:t>
            </a:r>
            <a:r>
              <a:rPr lang="fr-FR" sz="1400" dirty="0" smtClean="0"/>
              <a:t>: </a:t>
            </a:r>
          </a:p>
          <a:p>
            <a:pPr lvl="0"/>
            <a:r>
              <a:rPr lang="fr-FR" sz="1400" dirty="0" smtClean="0"/>
              <a:t>Le vieux et la vieille</a:t>
            </a:r>
          </a:p>
          <a:p>
            <a:pPr lvl="0"/>
            <a:endParaRPr lang="fr-FR" sz="1400" dirty="0" smtClean="0"/>
          </a:p>
          <a:p>
            <a:pPr lvl="0"/>
            <a:r>
              <a:rPr lang="fr-FR" sz="1400" b="1" dirty="0" smtClean="0"/>
              <a:t>Dessiner: </a:t>
            </a:r>
          </a:p>
          <a:p>
            <a:pPr lvl="0"/>
            <a:r>
              <a:rPr lang="fr-FR" sz="1400" dirty="0" smtClean="0"/>
              <a:t>Le lapin</a:t>
            </a:r>
          </a:p>
          <a:p>
            <a:pPr lvl="0"/>
            <a:r>
              <a:rPr lang="fr-FR" sz="1400" dirty="0" smtClean="0"/>
              <a:t>Le loup</a:t>
            </a:r>
          </a:p>
          <a:p>
            <a:pPr lvl="0"/>
            <a:r>
              <a:rPr lang="fr-FR" sz="1400" dirty="0" smtClean="0"/>
              <a:t>L’ours</a:t>
            </a:r>
          </a:p>
          <a:p>
            <a:pPr lvl="0"/>
            <a:r>
              <a:rPr lang="fr-FR" sz="1400" dirty="0" smtClean="0"/>
              <a:t>Le renard</a:t>
            </a:r>
          </a:p>
          <a:p>
            <a:endParaRPr lang="fr-FR" dirty="0"/>
          </a:p>
        </p:txBody>
      </p:sp>
      <p:pic>
        <p:nvPicPr>
          <p:cNvPr id="12" name="Espace réservé pour une image  11" descr="DSCN0320.jpg"/>
          <p:cNvPicPr>
            <a:picLocks noGrp="1" noChangeAspect="1"/>
          </p:cNvPicPr>
          <p:nvPr>
            <p:ph type="pic" idx="1"/>
          </p:nvPr>
        </p:nvPicPr>
        <p:blipFill>
          <a:blip r:embed="rId2" cstate="print"/>
          <a:srcRect l="5942" r="5942"/>
          <a:stretch>
            <a:fillRect/>
          </a:stretch>
        </p:blipFill>
        <p:spPr>
          <a:xfrm rot="420000">
            <a:off x="3184282" y="1212398"/>
            <a:ext cx="5430550" cy="393192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404665"/>
            <a:ext cx="2138880" cy="720079"/>
          </a:xfrm>
        </p:spPr>
        <p:txBody>
          <a:bodyPr/>
          <a:lstStyle/>
          <a:p>
            <a:r>
              <a:rPr lang="fr-FR" dirty="0" smtClean="0"/>
              <a:t>Bilan d'étape </a:t>
            </a:r>
            <a:endParaRPr lang="fr-FR" dirty="0"/>
          </a:p>
        </p:txBody>
      </p:sp>
      <p:sp>
        <p:nvSpPr>
          <p:cNvPr id="3" name="Espace réservé du texte 2"/>
          <p:cNvSpPr>
            <a:spLocks noGrp="1"/>
          </p:cNvSpPr>
          <p:nvPr>
            <p:ph type="body" sz="half" idx="2"/>
          </p:nvPr>
        </p:nvSpPr>
        <p:spPr>
          <a:xfrm>
            <a:off x="609600" y="1340768"/>
            <a:ext cx="2162200" cy="4968551"/>
          </a:xfrm>
        </p:spPr>
        <p:txBody>
          <a:bodyPr>
            <a:normAutofit fontScale="92500" lnSpcReduction="20000"/>
          </a:bodyPr>
          <a:lstStyle/>
          <a:p>
            <a:r>
              <a:rPr lang="fr-FR" sz="1400" b="1" dirty="0" smtClean="0"/>
              <a:t>Rôle de l’enseignant</a:t>
            </a:r>
          </a:p>
          <a:p>
            <a:r>
              <a:rPr lang="fr-FR" sz="1400" dirty="0" smtClean="0"/>
              <a:t>Avons-nous oublié des plans pour raconter l’histoire ? Lesquels ? Vérification par rapport à l’album choisi et aux illustrations du livre.</a:t>
            </a:r>
          </a:p>
          <a:p>
            <a:r>
              <a:rPr lang="fr-FR" sz="1400" dirty="0" smtClean="0"/>
              <a:t> </a:t>
            </a:r>
          </a:p>
          <a:p>
            <a:r>
              <a:rPr lang="fr-FR" sz="1400" dirty="0" smtClean="0"/>
              <a:t>Etablir un lien entre le personnage inventé, le décor et l’histoire.</a:t>
            </a:r>
          </a:p>
          <a:p>
            <a:endParaRPr lang="fr-FR" sz="1400" dirty="0" smtClean="0"/>
          </a:p>
          <a:p>
            <a:r>
              <a:rPr lang="fr-FR" sz="1400" b="1" dirty="0" smtClean="0"/>
              <a:t>Rôle de l’élève:</a:t>
            </a:r>
          </a:p>
          <a:p>
            <a:endParaRPr lang="fr-FR" sz="1400" dirty="0" smtClean="0"/>
          </a:p>
          <a:p>
            <a:r>
              <a:rPr lang="fr-FR" sz="1400" dirty="0" smtClean="0"/>
              <a:t>Oui, la cuisine…</a:t>
            </a:r>
          </a:p>
          <a:p>
            <a:r>
              <a:rPr lang="fr-FR" sz="1400" dirty="0" smtClean="0"/>
              <a:t>Apporter un objet pour le décor : la cuisinière</a:t>
            </a:r>
          </a:p>
          <a:p>
            <a:r>
              <a:rPr lang="fr-FR" sz="1400" dirty="0" smtClean="0"/>
              <a:t> </a:t>
            </a:r>
          </a:p>
          <a:p>
            <a:r>
              <a:rPr lang="fr-FR" sz="1400" dirty="0" smtClean="0"/>
              <a:t> </a:t>
            </a:r>
          </a:p>
          <a:p>
            <a:r>
              <a:rPr lang="fr-FR" sz="1400" dirty="0" smtClean="0"/>
              <a:t> </a:t>
            </a:r>
          </a:p>
          <a:p>
            <a:endParaRPr lang="fr-FR" sz="1400" dirty="0" smtClean="0"/>
          </a:p>
          <a:p>
            <a:r>
              <a:rPr lang="fr-FR" sz="1400" dirty="0" smtClean="0"/>
              <a:t>Proposition d’un personnage supplémentaire pour inventer une scène par les grandes sections :</a:t>
            </a:r>
          </a:p>
          <a:p>
            <a:pPr lvl="0"/>
            <a:r>
              <a:rPr lang="fr-FR" sz="1400" dirty="0" smtClean="0"/>
              <a:t>Un animal vivant dans la forêt :</a:t>
            </a:r>
          </a:p>
          <a:p>
            <a:r>
              <a:rPr lang="fr-FR" sz="1400" dirty="0" smtClean="0"/>
              <a:t> un écureuil </a:t>
            </a:r>
            <a:endParaRPr lang="fr-FR" sz="1400" dirty="0"/>
          </a:p>
        </p:txBody>
      </p:sp>
      <p:pic>
        <p:nvPicPr>
          <p:cNvPr id="5" name="Espace réservé pour une image  4" descr="DSCN0276.jpg"/>
          <p:cNvPicPr>
            <a:picLocks noGrp="1" noChangeAspect="1"/>
          </p:cNvPicPr>
          <p:nvPr>
            <p:ph type="pic" idx="1"/>
          </p:nvPr>
        </p:nvPicPr>
        <p:blipFill>
          <a:blip r:embed="rId2" cstate="print"/>
          <a:srcRect l="5942" r="5942"/>
          <a:stretch>
            <a:fillRect/>
          </a:stretch>
        </p:blip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9"/>
            <a:ext cx="2212848" cy="1368152"/>
          </a:xfrm>
        </p:spPr>
        <p:txBody>
          <a:bodyPr>
            <a:normAutofit fontScale="90000"/>
          </a:bodyPr>
          <a:lstStyle/>
          <a:p>
            <a:r>
              <a:rPr lang="fr-FR" dirty="0" smtClean="0"/>
              <a:t>Réaliser :</a:t>
            </a:r>
            <a:br>
              <a:rPr lang="fr-FR" dirty="0" smtClean="0"/>
            </a:br>
            <a:r>
              <a:rPr lang="fr-FR" dirty="0" smtClean="0"/>
              <a:t>• les personnages, objets et accessoires,</a:t>
            </a:r>
            <a:br>
              <a:rPr lang="fr-FR" dirty="0" smtClean="0"/>
            </a:br>
            <a:r>
              <a:rPr lang="fr-FR" dirty="0" smtClean="0"/>
              <a:t>• les décors.</a:t>
            </a:r>
            <a:br>
              <a:rPr lang="fr-FR" dirty="0" smtClean="0"/>
            </a:br>
            <a:endParaRPr lang="fr-FR" dirty="0"/>
          </a:p>
        </p:txBody>
      </p:sp>
      <p:sp>
        <p:nvSpPr>
          <p:cNvPr id="3" name="Espace réservé du texte 2"/>
          <p:cNvSpPr>
            <a:spLocks noGrp="1"/>
          </p:cNvSpPr>
          <p:nvPr>
            <p:ph type="body" sz="half" idx="2"/>
          </p:nvPr>
        </p:nvSpPr>
        <p:spPr>
          <a:xfrm>
            <a:off x="395536" y="1484784"/>
            <a:ext cx="2592288" cy="5184576"/>
          </a:xfrm>
        </p:spPr>
        <p:txBody>
          <a:bodyPr>
            <a:normAutofit fontScale="92500" lnSpcReduction="20000"/>
          </a:bodyPr>
          <a:lstStyle/>
          <a:p>
            <a:r>
              <a:rPr lang="fr-FR" sz="1200" b="1" dirty="0" smtClean="0"/>
              <a:t>Rôle de l’enseignant:</a:t>
            </a:r>
          </a:p>
          <a:p>
            <a:r>
              <a:rPr lang="fr-FR" dirty="0" smtClean="0"/>
              <a:t>Anticiper les groupes en fonctions des scènes</a:t>
            </a:r>
          </a:p>
          <a:p>
            <a:r>
              <a:rPr lang="fr-FR" dirty="0" smtClean="0"/>
              <a:t> </a:t>
            </a:r>
          </a:p>
          <a:p>
            <a:r>
              <a:rPr lang="fr-FR" dirty="0" smtClean="0"/>
              <a:t>5 scènes= 5 groupes</a:t>
            </a:r>
          </a:p>
          <a:p>
            <a:r>
              <a:rPr lang="fr-FR" dirty="0" smtClean="0"/>
              <a:t>(Dont un groupe de besoin en MS pour favoriser le langage des petits parleurs)</a:t>
            </a:r>
          </a:p>
          <a:p>
            <a:r>
              <a:rPr lang="fr-FR" dirty="0" smtClean="0"/>
              <a:t> </a:t>
            </a:r>
          </a:p>
          <a:p>
            <a:r>
              <a:rPr lang="fr-FR" dirty="0" smtClean="0"/>
              <a:t>Agrandir en couleur et plastifier les personnages de l’histoire pour une meilleure qualité.</a:t>
            </a:r>
          </a:p>
          <a:p>
            <a:endParaRPr lang="fr-FR" dirty="0" smtClean="0"/>
          </a:p>
          <a:p>
            <a:r>
              <a:rPr lang="fr-FR" dirty="0" smtClean="0"/>
              <a:t> </a:t>
            </a:r>
            <a:r>
              <a:rPr lang="fr-FR" sz="1200" b="1" dirty="0" smtClean="0"/>
              <a:t>Rôle de l’élève:</a:t>
            </a:r>
          </a:p>
          <a:p>
            <a:endParaRPr lang="fr-FR" dirty="0" smtClean="0"/>
          </a:p>
          <a:p>
            <a:r>
              <a:rPr lang="fr-FR" dirty="0" smtClean="0"/>
              <a:t>LES GRANDES SECTIONS :</a:t>
            </a:r>
          </a:p>
          <a:p>
            <a:pPr lvl="0"/>
            <a:r>
              <a:rPr lang="fr-FR" dirty="0" smtClean="0"/>
              <a:t>Représenter par le dessin chaque animal de l’album et la galette en étant fidèle au réel ou à un modèle.</a:t>
            </a:r>
          </a:p>
          <a:p>
            <a:r>
              <a:rPr lang="fr-FR" dirty="0" smtClean="0"/>
              <a:t> </a:t>
            </a:r>
          </a:p>
          <a:p>
            <a:r>
              <a:rPr lang="fr-FR" dirty="0" smtClean="0"/>
              <a:t>LA CLASSE ENTIERE EN PETITS GROUPES :</a:t>
            </a:r>
          </a:p>
          <a:p>
            <a:r>
              <a:rPr lang="fr-FR" dirty="0" smtClean="0"/>
              <a:t>5 groupes pour les 5 scènes établies : création de 5 décors d’après « le mûrier » de Vincent Van Gogh</a:t>
            </a:r>
          </a:p>
          <a:p>
            <a:r>
              <a:rPr lang="fr-FR" dirty="0" smtClean="0"/>
              <a:t> </a:t>
            </a:r>
          </a:p>
          <a:p>
            <a:r>
              <a:rPr lang="fr-FR" dirty="0" smtClean="0"/>
              <a:t> </a:t>
            </a:r>
          </a:p>
          <a:p>
            <a:r>
              <a:rPr lang="fr-FR" dirty="0" smtClean="0"/>
              <a:t>Mettre en place les décors, objets et accessoires choisis.</a:t>
            </a:r>
            <a:endParaRPr lang="fr-FR" dirty="0"/>
          </a:p>
        </p:txBody>
      </p:sp>
      <p:pic>
        <p:nvPicPr>
          <p:cNvPr id="5" name="Espace réservé pour une image  4" descr="DSCN0254.jpg"/>
          <p:cNvPicPr>
            <a:picLocks noGrp="1" noChangeAspect="1"/>
          </p:cNvPicPr>
          <p:nvPr>
            <p:ph type="pic" idx="1"/>
          </p:nvPr>
        </p:nvPicPr>
        <p:blipFill>
          <a:blip r:embed="rId2" cstate="print"/>
          <a:srcRect l="5942" r="5942"/>
          <a:stretch>
            <a:fillRect/>
          </a:stretch>
        </p:blipFill>
        <p:spPr>
          <a:xfrm rot="420000">
            <a:off x="3114336" y="989900"/>
            <a:ext cx="5439325" cy="4343854"/>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88640"/>
            <a:ext cx="2736304" cy="2592288"/>
          </a:xfrm>
        </p:spPr>
        <p:txBody>
          <a:bodyPr>
            <a:normAutofit fontScale="90000"/>
          </a:bodyPr>
          <a:lstStyle/>
          <a:p>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Déterminer les déplacements (jouer).</a:t>
            </a:r>
            <a:br>
              <a:rPr lang="fr-FR" dirty="0" smtClean="0"/>
            </a:br>
            <a:r>
              <a:rPr lang="fr-FR" dirty="0" smtClean="0"/>
              <a:t/>
            </a:r>
            <a:br>
              <a:rPr lang="fr-FR" dirty="0" smtClean="0"/>
            </a:br>
            <a:r>
              <a:rPr lang="fr-FR" dirty="0" smtClean="0"/>
              <a:t> Photographier les déplacements (image par image) ainsi que l’animation des personnages et des objets.</a:t>
            </a:r>
            <a:br>
              <a:rPr lang="fr-FR" dirty="0" smtClean="0"/>
            </a:br>
            <a:endParaRPr lang="fr-FR" dirty="0"/>
          </a:p>
        </p:txBody>
      </p:sp>
      <p:sp>
        <p:nvSpPr>
          <p:cNvPr id="3" name="Espace réservé du texte 2"/>
          <p:cNvSpPr>
            <a:spLocks noGrp="1"/>
          </p:cNvSpPr>
          <p:nvPr>
            <p:ph type="body" sz="half" idx="2"/>
          </p:nvPr>
        </p:nvSpPr>
        <p:spPr>
          <a:xfrm>
            <a:off x="251520" y="2564904"/>
            <a:ext cx="3240360" cy="4032448"/>
          </a:xfrm>
        </p:spPr>
        <p:txBody>
          <a:bodyPr>
            <a:noAutofit/>
          </a:bodyPr>
          <a:lstStyle/>
          <a:p>
            <a:r>
              <a:rPr lang="fr-FR" sz="1400" b="1" dirty="0" smtClean="0"/>
              <a:t>Rôle de l’enseignant:</a:t>
            </a:r>
          </a:p>
          <a:p>
            <a:r>
              <a:rPr lang="fr-FR" sz="1200" dirty="0" smtClean="0"/>
              <a:t>Faire comprendre comment bougent les personnages.</a:t>
            </a:r>
          </a:p>
          <a:p>
            <a:r>
              <a:rPr lang="fr-FR" sz="1200" dirty="0" smtClean="0"/>
              <a:t> </a:t>
            </a:r>
          </a:p>
          <a:p>
            <a:r>
              <a:rPr lang="fr-FR" sz="1200" dirty="0" smtClean="0"/>
              <a:t>Apprendre à utiliser l’appareil photo.</a:t>
            </a:r>
          </a:p>
          <a:p>
            <a:endParaRPr lang="fr-FR" sz="1200" dirty="0" smtClean="0"/>
          </a:p>
          <a:p>
            <a:r>
              <a:rPr lang="fr-FR" sz="1200" dirty="0" smtClean="0"/>
              <a:t>Utiliser les personnages et le décor en jouant.</a:t>
            </a:r>
          </a:p>
          <a:p>
            <a:r>
              <a:rPr lang="fr-FR" sz="1200" dirty="0" smtClean="0"/>
              <a:t> </a:t>
            </a:r>
          </a:p>
          <a:p>
            <a:r>
              <a:rPr lang="fr-FR" sz="1400" dirty="0" smtClean="0"/>
              <a:t> </a:t>
            </a:r>
            <a:r>
              <a:rPr lang="fr-FR" sz="1400" b="1" dirty="0" smtClean="0"/>
              <a:t>Rôle de l’élève:</a:t>
            </a:r>
          </a:p>
          <a:p>
            <a:endParaRPr lang="fr-FR" sz="1200" dirty="0" smtClean="0"/>
          </a:p>
          <a:p>
            <a:r>
              <a:rPr lang="fr-FR" sz="1200" dirty="0" smtClean="0"/>
              <a:t>Prendre en photo chaque déplacement du personnage sur le décor.</a:t>
            </a:r>
          </a:p>
          <a:p>
            <a:r>
              <a:rPr lang="fr-FR" sz="1200" dirty="0" smtClean="0"/>
              <a:t> </a:t>
            </a:r>
          </a:p>
          <a:p>
            <a:r>
              <a:rPr lang="fr-FR" sz="1200" dirty="0" smtClean="0"/>
              <a:t>Tournage de la scène en groupes de 5 élèves avec partage des rôles :</a:t>
            </a:r>
          </a:p>
          <a:p>
            <a:pPr lvl="0"/>
            <a:r>
              <a:rPr lang="fr-FR" sz="1200" dirty="0" smtClean="0"/>
              <a:t>Un élève prend en photo</a:t>
            </a:r>
          </a:p>
          <a:p>
            <a:r>
              <a:rPr lang="fr-FR" sz="1200" dirty="0" smtClean="0"/>
              <a:t>Un élève déplace le personnage sur le décor</a:t>
            </a:r>
            <a:endParaRPr lang="fr-FR" sz="1200" dirty="0"/>
          </a:p>
        </p:txBody>
      </p:sp>
      <p:pic>
        <p:nvPicPr>
          <p:cNvPr id="1026" name="Picture 2" descr="F:\projets numériques\galette roule\DSCN0364.jpg"/>
          <p:cNvPicPr>
            <a:picLocks noGrp="1" noChangeAspect="1" noChangeArrowheads="1"/>
          </p:cNvPicPr>
          <p:nvPr>
            <p:ph type="pic" idx="1"/>
          </p:nvPr>
        </p:nvPicPr>
        <p:blipFill>
          <a:blip r:embed="rId2" cstate="print"/>
          <a:srcRect l="5942" r="5942"/>
          <a:stretch>
            <a:fillRect/>
          </a:stretch>
        </p:blipFill>
        <p:spPr bwMode="auto">
          <a:xfrm rot="420000">
            <a:off x="3358008" y="935245"/>
            <a:ext cx="1705881" cy="1452532"/>
          </a:xfrm>
          <a:prstGeom prst="rect">
            <a:avLst/>
          </a:prstGeom>
          <a:noFill/>
        </p:spPr>
      </p:pic>
      <p:pic>
        <p:nvPicPr>
          <p:cNvPr id="1028" name="Picture 4" descr="DSCN0382"/>
          <p:cNvPicPr>
            <a:picLocks noChangeAspect="1" noChangeArrowheads="1"/>
          </p:cNvPicPr>
          <p:nvPr/>
        </p:nvPicPr>
        <p:blipFill>
          <a:blip r:embed="rId3" cstate="print"/>
          <a:srcRect/>
          <a:stretch>
            <a:fillRect/>
          </a:stretch>
        </p:blipFill>
        <p:spPr bwMode="auto">
          <a:xfrm rot="21079388">
            <a:off x="3606630" y="2509464"/>
            <a:ext cx="2257301" cy="1692513"/>
          </a:xfrm>
          <a:prstGeom prst="rect">
            <a:avLst/>
          </a:prstGeom>
          <a:noFill/>
          <a:ln w="9525" algn="in">
            <a:noFill/>
            <a:miter lim="800000"/>
            <a:headEnd/>
            <a:tailEnd/>
          </a:ln>
          <a:effectLst/>
        </p:spPr>
      </p:pic>
      <p:pic>
        <p:nvPicPr>
          <p:cNvPr id="1029" name="Picture 5" descr="DSCN0412"/>
          <p:cNvPicPr>
            <a:picLocks noChangeAspect="1" noChangeArrowheads="1"/>
          </p:cNvPicPr>
          <p:nvPr/>
        </p:nvPicPr>
        <p:blipFill>
          <a:blip r:embed="rId4" cstate="print"/>
          <a:srcRect/>
          <a:stretch>
            <a:fillRect/>
          </a:stretch>
        </p:blipFill>
        <p:spPr bwMode="auto">
          <a:xfrm rot="20550906">
            <a:off x="5343650" y="290352"/>
            <a:ext cx="2184627" cy="1637885"/>
          </a:xfrm>
          <a:prstGeom prst="rect">
            <a:avLst/>
          </a:prstGeom>
          <a:noFill/>
          <a:ln w="9525" algn="in">
            <a:noFill/>
            <a:miter lim="800000"/>
            <a:headEnd/>
            <a:tailEnd/>
          </a:ln>
          <a:effectLst/>
        </p:spPr>
      </p:pic>
      <p:pic>
        <p:nvPicPr>
          <p:cNvPr id="1031" name="Picture 7" descr="DSCN0526"/>
          <p:cNvPicPr>
            <a:picLocks noChangeAspect="1" noChangeArrowheads="1"/>
          </p:cNvPicPr>
          <p:nvPr/>
        </p:nvPicPr>
        <p:blipFill>
          <a:blip r:embed="rId5" cstate="print"/>
          <a:srcRect/>
          <a:stretch>
            <a:fillRect/>
          </a:stretch>
        </p:blipFill>
        <p:spPr bwMode="auto">
          <a:xfrm rot="730663">
            <a:off x="6243979" y="3236115"/>
            <a:ext cx="2471965" cy="1853685"/>
          </a:xfrm>
          <a:prstGeom prst="rect">
            <a:avLst/>
          </a:prstGeom>
          <a:noFill/>
          <a:ln w="9525" algn="in">
            <a:noFill/>
            <a:miter lim="800000"/>
            <a:headEnd/>
            <a:tailEnd/>
          </a:ln>
          <a:effectLst/>
        </p:spPr>
      </p:pic>
      <p:pic>
        <p:nvPicPr>
          <p:cNvPr id="1032" name="Picture 8" descr="DSCN0535"/>
          <p:cNvPicPr>
            <a:picLocks noChangeAspect="1" noChangeArrowheads="1"/>
          </p:cNvPicPr>
          <p:nvPr/>
        </p:nvPicPr>
        <p:blipFill>
          <a:blip r:embed="rId6" cstate="print"/>
          <a:srcRect/>
          <a:stretch>
            <a:fillRect/>
          </a:stretch>
        </p:blipFill>
        <p:spPr bwMode="auto">
          <a:xfrm>
            <a:off x="6876256" y="1844824"/>
            <a:ext cx="1728461" cy="1296144"/>
          </a:xfrm>
          <a:prstGeom prst="rect">
            <a:avLst/>
          </a:prstGeom>
          <a:noFill/>
          <a:ln w="9525" algn="in">
            <a:noFill/>
            <a:miter lim="800000"/>
            <a:headEnd/>
            <a:tailEnd/>
          </a:ln>
          <a:effectLst/>
        </p:spPr>
      </p:pic>
      <p:pic>
        <p:nvPicPr>
          <p:cNvPr id="1033" name="Picture 9" descr="DSCN0421"/>
          <p:cNvPicPr>
            <a:picLocks noChangeAspect="1" noChangeArrowheads="1"/>
          </p:cNvPicPr>
          <p:nvPr/>
        </p:nvPicPr>
        <p:blipFill>
          <a:blip r:embed="rId7" cstate="print"/>
          <a:srcRect/>
          <a:stretch>
            <a:fillRect/>
          </a:stretch>
        </p:blipFill>
        <p:spPr bwMode="auto">
          <a:xfrm rot="21034670">
            <a:off x="4007945" y="4490016"/>
            <a:ext cx="2524423" cy="1893022"/>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908720"/>
            <a:ext cx="8003232" cy="1080120"/>
          </a:xfrm>
        </p:spPr>
        <p:txBody>
          <a:bodyPr>
            <a:normAutofit fontScale="90000"/>
          </a:bodyPr>
          <a:lstStyle/>
          <a:p>
            <a:r>
              <a:rPr lang="fr-FR" sz="2700" b="1" dirty="0" smtClean="0"/>
              <a:t/>
            </a:r>
            <a:br>
              <a:rPr lang="fr-FR" sz="2700" b="1" dirty="0" smtClean="0"/>
            </a:br>
            <a:r>
              <a:rPr lang="fr-FR" sz="2700" b="1" dirty="0" smtClean="0"/>
              <a:t/>
            </a:r>
            <a:br>
              <a:rPr lang="fr-FR" sz="2700" b="1" dirty="0" smtClean="0"/>
            </a:br>
            <a:r>
              <a:rPr lang="fr-FR" sz="2700" b="1" dirty="0" smtClean="0"/>
              <a:t>Objectif général</a:t>
            </a:r>
            <a:r>
              <a:rPr lang="fr-FR" sz="2700" dirty="0" smtClean="0"/>
              <a:t> : créer un film d’animation pour raconter une histoire connue : ROULE GALETTE du Père Castor.</a:t>
            </a:r>
            <a:r>
              <a:rPr lang="fr-FR" dirty="0"/>
              <a:t/>
            </a:r>
            <a:br>
              <a:rPr lang="fr-FR" dirty="0"/>
            </a:br>
            <a:endParaRPr lang="fr-FR" dirty="0"/>
          </a:p>
        </p:txBody>
      </p:sp>
      <p:sp>
        <p:nvSpPr>
          <p:cNvPr id="3" name="Espace réservé du contenu 2"/>
          <p:cNvSpPr>
            <a:spLocks noGrp="1"/>
          </p:cNvSpPr>
          <p:nvPr>
            <p:ph idx="1"/>
          </p:nvPr>
        </p:nvSpPr>
        <p:spPr>
          <a:xfrm>
            <a:off x="467544" y="1556792"/>
            <a:ext cx="8219256" cy="4767808"/>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20000"/>
          </a:bodyPr>
          <a:lstStyle/>
          <a:p>
            <a:pPr algn="ctr">
              <a:buNone/>
            </a:pPr>
            <a:r>
              <a:rPr lang="fr-FR" b="1" u="sng" dirty="0"/>
              <a:t>Objectifs spécifiques du projet :</a:t>
            </a:r>
          </a:p>
          <a:p>
            <a:pPr lvl="0"/>
            <a:r>
              <a:rPr lang="fr-FR" dirty="0"/>
              <a:t>Avoir retenu et raconter l’histoire de «  roule galette » (album en randonnée) en utilisant le schéma langagier de l’histoire.</a:t>
            </a:r>
          </a:p>
          <a:p>
            <a:pPr lvl="0"/>
            <a:r>
              <a:rPr lang="fr-FR" dirty="0"/>
              <a:t>Enregistrer les voix des élèves pour chaque personnage pour créer un  support sonore.</a:t>
            </a:r>
          </a:p>
          <a:p>
            <a:pPr lvl="0"/>
            <a:r>
              <a:rPr lang="fr-FR" dirty="0"/>
              <a:t>Représenter par le dessin chaque animal de l’album et la galette en étant fidèle au réel ou à un modèle.</a:t>
            </a:r>
          </a:p>
          <a:p>
            <a:pPr lvl="0"/>
            <a:r>
              <a:rPr lang="fr-FR" dirty="0"/>
              <a:t>Symboliser par des figurines les personnages du vieux et de la vieille.</a:t>
            </a:r>
          </a:p>
          <a:p>
            <a:pPr lvl="0"/>
            <a:r>
              <a:rPr lang="fr-FR" dirty="0"/>
              <a:t>Inventer une scène et un animal vivant dans la forêt en réinvestissant le schéma langagier du texte de l’histoire. </a:t>
            </a:r>
            <a:endParaRPr lang="fr-FR" dirty="0" smtClean="0"/>
          </a:p>
          <a:p>
            <a:pPr lvl="0">
              <a:buNone/>
            </a:pPr>
            <a:r>
              <a:rPr lang="fr-FR" dirty="0" smtClean="0"/>
              <a:t>( </a:t>
            </a:r>
            <a:r>
              <a:rPr lang="fr-FR" dirty="0"/>
              <a:t>imprévu dans le projet, à la demande des élèves)</a:t>
            </a:r>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71400"/>
            <a:ext cx="2212848" cy="3429000"/>
          </a:xfrm>
        </p:spPr>
        <p:txBody>
          <a:bodyPr>
            <a:normAutofit fontScale="90000"/>
          </a:bodyPr>
          <a:lstStyle/>
          <a:p>
            <a:r>
              <a:rPr lang="fr-FR" sz="1800" dirty="0" smtClean="0"/>
              <a:t>Jouer les dialogues, les retenir </a:t>
            </a:r>
            <a:br>
              <a:rPr lang="fr-FR" sz="1800" dirty="0" smtClean="0"/>
            </a:br>
            <a:r>
              <a:rPr lang="fr-FR" sz="1800" dirty="0" smtClean="0"/>
              <a:t/>
            </a:r>
            <a:br>
              <a:rPr lang="fr-FR" sz="1800" dirty="0" smtClean="0"/>
            </a:br>
            <a:r>
              <a:rPr lang="fr-FR" sz="1800" dirty="0" smtClean="0"/>
              <a:t>Jouer les dialogues, les détourner (inventer une chanson détournée l’écrire et la chanter).</a:t>
            </a:r>
            <a:br>
              <a:rPr lang="fr-FR" sz="1800" dirty="0" smtClean="0"/>
            </a:br>
            <a:r>
              <a:rPr lang="fr-FR" sz="1800" dirty="0" smtClean="0"/>
              <a:t/>
            </a:r>
            <a:br>
              <a:rPr lang="fr-FR" sz="1800" dirty="0" smtClean="0"/>
            </a:br>
            <a:r>
              <a:rPr lang="fr-FR" sz="1800" dirty="0" smtClean="0"/>
              <a:t>Jouer les dialogues, les enregistrer. (Gestion du lecteur MP3)</a:t>
            </a:r>
            <a:endParaRPr lang="fr-FR" sz="1800" dirty="0"/>
          </a:p>
        </p:txBody>
      </p:sp>
      <p:sp>
        <p:nvSpPr>
          <p:cNvPr id="3" name="Espace réservé du texte 2"/>
          <p:cNvSpPr>
            <a:spLocks noGrp="1"/>
          </p:cNvSpPr>
          <p:nvPr>
            <p:ph type="body" sz="half" idx="2"/>
          </p:nvPr>
        </p:nvSpPr>
        <p:spPr>
          <a:xfrm>
            <a:off x="323528" y="3284984"/>
            <a:ext cx="2495872" cy="3240361"/>
          </a:xfrm>
        </p:spPr>
        <p:txBody>
          <a:bodyPr>
            <a:noAutofit/>
          </a:bodyPr>
          <a:lstStyle/>
          <a:p>
            <a:r>
              <a:rPr lang="fr-FR" sz="1200" b="1" dirty="0" smtClean="0"/>
              <a:t>Rôle de l’enseignant:</a:t>
            </a:r>
          </a:p>
          <a:p>
            <a:r>
              <a:rPr lang="fr-FR" sz="1200" dirty="0" smtClean="0"/>
              <a:t>Apprendre les formules phrases par répétition du texte aux élèves.</a:t>
            </a:r>
          </a:p>
          <a:p>
            <a:r>
              <a:rPr lang="fr-FR" sz="1200" dirty="0" smtClean="0"/>
              <a:t>Ecoute audio de l’histoire (sans montrer les illustrations) quotidiennement.</a:t>
            </a:r>
          </a:p>
          <a:p>
            <a:endParaRPr lang="fr-FR" sz="1200" dirty="0" smtClean="0"/>
          </a:p>
          <a:p>
            <a:r>
              <a:rPr lang="fr-FR" sz="1200" dirty="0" smtClean="0"/>
              <a:t>Jouer sur les rimes, repérer des régularités dans la langue à l’oral en français de la chanson «  roule galette » et la détourner.</a:t>
            </a:r>
          </a:p>
          <a:p>
            <a:r>
              <a:rPr lang="fr-FR" sz="1200" dirty="0" smtClean="0"/>
              <a:t> </a:t>
            </a:r>
          </a:p>
          <a:p>
            <a:r>
              <a:rPr lang="fr-FR" sz="1200" dirty="0" smtClean="0"/>
              <a:t>Apprendre à utiliser le lecteur enregistreur MP3.</a:t>
            </a:r>
          </a:p>
          <a:p>
            <a:endParaRPr lang="fr-FR" sz="1200" dirty="0" smtClean="0"/>
          </a:p>
          <a:p>
            <a:r>
              <a:rPr lang="fr-FR" sz="1200" dirty="0" smtClean="0"/>
              <a:t>Favoriser l’autonomie, la prise de parole individuellement.</a:t>
            </a:r>
            <a:endParaRPr lang="fr-FR" sz="1200" dirty="0"/>
          </a:p>
        </p:txBody>
      </p:sp>
      <p:pic>
        <p:nvPicPr>
          <p:cNvPr id="46082" name="Picture 2" descr="Afficher l'image d'origine"/>
          <p:cNvPicPr>
            <a:picLocks noChangeAspect="1" noChangeArrowheads="1"/>
          </p:cNvPicPr>
          <p:nvPr/>
        </p:nvPicPr>
        <p:blipFill>
          <a:blip r:embed="rId2" cstate="print"/>
          <a:srcRect/>
          <a:stretch>
            <a:fillRect/>
          </a:stretch>
        </p:blipFill>
        <p:spPr bwMode="auto">
          <a:xfrm>
            <a:off x="3851920" y="1844824"/>
            <a:ext cx="3619500" cy="23812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half" idx="2"/>
          </p:nvPr>
        </p:nvSpPr>
        <p:spPr>
          <a:xfrm>
            <a:off x="251520" y="476672"/>
            <a:ext cx="2567880" cy="5112568"/>
          </a:xfrm>
        </p:spPr>
        <p:txBody>
          <a:bodyPr>
            <a:normAutofit lnSpcReduction="10000"/>
          </a:bodyPr>
          <a:lstStyle/>
          <a:p>
            <a:r>
              <a:rPr lang="fr-FR" sz="1200" b="1" dirty="0" smtClean="0"/>
              <a:t>Rôle de l’élève: </a:t>
            </a:r>
          </a:p>
          <a:p>
            <a:r>
              <a:rPr lang="fr-FR" dirty="0" smtClean="0"/>
              <a:t>Avoir retenu et raconter l’histoire de «  roule galette » (album en randonnée) en utilisant le schéma langagier de l’histoire.</a:t>
            </a:r>
          </a:p>
          <a:p>
            <a:r>
              <a:rPr lang="fr-FR" dirty="0" smtClean="0"/>
              <a:t> </a:t>
            </a:r>
          </a:p>
          <a:p>
            <a:r>
              <a:rPr lang="fr-FR" dirty="0" smtClean="0"/>
              <a:t> </a:t>
            </a:r>
          </a:p>
          <a:p>
            <a:r>
              <a:rPr lang="fr-FR" dirty="0" smtClean="0"/>
              <a:t>Les grandes sections :</a:t>
            </a:r>
          </a:p>
          <a:p>
            <a:r>
              <a:rPr lang="fr-FR" dirty="0" smtClean="0"/>
              <a:t>Inventer une chanson détournée :</a:t>
            </a:r>
          </a:p>
          <a:p>
            <a:r>
              <a:rPr lang="fr-FR" dirty="0" smtClean="0"/>
              <a:t>«  je suis la casquette »</a:t>
            </a:r>
          </a:p>
          <a:p>
            <a:r>
              <a:rPr lang="fr-FR" dirty="0" smtClean="0"/>
              <a:t> </a:t>
            </a:r>
          </a:p>
          <a:p>
            <a:r>
              <a:rPr lang="fr-FR" dirty="0" smtClean="0"/>
              <a:t>Utiliser le lecteur enregistreur MP3 avec partage des rôles :</a:t>
            </a:r>
          </a:p>
          <a:p>
            <a:pPr lvl="0"/>
            <a:r>
              <a:rPr lang="fr-FR" dirty="0" smtClean="0"/>
              <a:t>Un élève preneur de son</a:t>
            </a:r>
          </a:p>
          <a:p>
            <a:pPr lvl="0"/>
            <a:r>
              <a:rPr lang="fr-FR" dirty="0" smtClean="0"/>
              <a:t>Un élève conteur : une phrase, un élève, un enregistrement</a:t>
            </a:r>
          </a:p>
          <a:p>
            <a:r>
              <a:rPr lang="fr-FR" dirty="0" smtClean="0"/>
              <a:t> </a:t>
            </a:r>
          </a:p>
          <a:p>
            <a:endParaRPr lang="fr-FR" dirty="0" smtClean="0"/>
          </a:p>
          <a:p>
            <a:r>
              <a:rPr lang="fr-FR" dirty="0" smtClean="0"/>
              <a:t>A tour de rôle dans chaque groupe</a:t>
            </a:r>
          </a:p>
          <a:p>
            <a:r>
              <a:rPr lang="fr-FR" dirty="0" smtClean="0"/>
              <a:t> </a:t>
            </a:r>
          </a:p>
          <a:p>
            <a:endParaRPr lang="fr-FR" dirty="0" smtClean="0"/>
          </a:p>
          <a:p>
            <a:pPr lvl="0"/>
            <a:r>
              <a:rPr lang="fr-FR" dirty="0" smtClean="0"/>
              <a:t>Un enregistrement de la chanson pour chaque groupe.</a:t>
            </a:r>
          </a:p>
          <a:p>
            <a:endParaRPr lang="fr-FR" dirty="0"/>
          </a:p>
        </p:txBody>
      </p:sp>
      <p:sp>
        <p:nvSpPr>
          <p:cNvPr id="5" name="Rectangle 4"/>
          <p:cNvSpPr/>
          <p:nvPr/>
        </p:nvSpPr>
        <p:spPr>
          <a:xfrm>
            <a:off x="3347864" y="1556792"/>
            <a:ext cx="5040560" cy="3108543"/>
          </a:xfrm>
          <a:prstGeom prst="rect">
            <a:avLst/>
          </a:prstGeom>
          <a:solidFill>
            <a:schemeClr val="bg2">
              <a:lumMod val="90000"/>
            </a:schemeClr>
          </a:solidFill>
        </p:spPr>
        <p:txBody>
          <a:bodyPr wrap="square">
            <a:spAutoFit/>
          </a:bodyPr>
          <a:lstStyle/>
          <a:p>
            <a:pPr algn="ctr"/>
            <a:r>
              <a:rPr lang="fr-FR" sz="2800" dirty="0"/>
              <a:t>Je suis la casquette, </a:t>
            </a:r>
            <a:endParaRPr lang="fr-FR" sz="2800" dirty="0" smtClean="0"/>
          </a:p>
          <a:p>
            <a:pPr algn="ctr"/>
            <a:r>
              <a:rPr lang="fr-FR" sz="2800" dirty="0" smtClean="0"/>
              <a:t>la casquette</a:t>
            </a:r>
            <a:r>
              <a:rPr lang="fr-FR" sz="2800" dirty="0"/>
              <a:t>.</a:t>
            </a:r>
          </a:p>
          <a:p>
            <a:pPr algn="ctr"/>
            <a:r>
              <a:rPr lang="fr-FR" sz="2800" dirty="0"/>
              <a:t>Je suis cuite avec le dé ramassé</a:t>
            </a:r>
          </a:p>
          <a:p>
            <a:pPr algn="ctr"/>
            <a:r>
              <a:rPr lang="fr-FR" sz="2800" dirty="0"/>
              <a:t>dans le premier.</a:t>
            </a:r>
          </a:p>
          <a:p>
            <a:pPr algn="ctr"/>
            <a:r>
              <a:rPr lang="fr-FR" sz="2800" dirty="0"/>
              <a:t>On m’a assise à réchauffer, </a:t>
            </a:r>
            <a:endParaRPr lang="fr-FR" sz="2800" dirty="0" smtClean="0"/>
          </a:p>
          <a:p>
            <a:pPr algn="ctr"/>
            <a:r>
              <a:rPr lang="fr-FR" sz="2800" dirty="0" smtClean="0"/>
              <a:t>mais j’ai mieux </a:t>
            </a:r>
            <a:r>
              <a:rPr lang="fr-FR" sz="2800" dirty="0"/>
              <a:t>aimé pourrir !</a:t>
            </a:r>
          </a:p>
          <a:p>
            <a:pPr algn="ctr"/>
            <a:r>
              <a:rPr lang="fr-FR" sz="2800" dirty="0"/>
              <a:t>Agite-moi si tu veux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Trier les images par scènes (donner un titre à chaque dossier et insérer les images dans </a:t>
            </a:r>
            <a:r>
              <a:rPr lang="fr-FR" dirty="0" err="1" smtClean="0"/>
              <a:t>movie</a:t>
            </a:r>
            <a:r>
              <a:rPr lang="fr-FR" dirty="0" smtClean="0"/>
              <a:t> maker chronologiquement)</a:t>
            </a:r>
            <a:br>
              <a:rPr lang="fr-FR" dirty="0" smtClean="0"/>
            </a:br>
            <a:endParaRPr lang="fr-FR" dirty="0"/>
          </a:p>
        </p:txBody>
      </p:sp>
      <p:sp>
        <p:nvSpPr>
          <p:cNvPr id="3" name="Espace réservé du texte 2"/>
          <p:cNvSpPr>
            <a:spLocks noGrp="1"/>
          </p:cNvSpPr>
          <p:nvPr>
            <p:ph type="body" sz="half" idx="2"/>
          </p:nvPr>
        </p:nvSpPr>
        <p:spPr>
          <a:xfrm>
            <a:off x="609600" y="2708920"/>
            <a:ext cx="2209800" cy="3960439"/>
          </a:xfrm>
        </p:spPr>
        <p:txBody>
          <a:bodyPr>
            <a:noAutofit/>
          </a:bodyPr>
          <a:lstStyle/>
          <a:p>
            <a:r>
              <a:rPr lang="fr-FR" sz="1400" b="1" dirty="0" smtClean="0"/>
              <a:t>Rôle de l’enseignant:</a:t>
            </a:r>
          </a:p>
          <a:p>
            <a:r>
              <a:rPr lang="fr-FR" sz="1400" dirty="0" smtClean="0"/>
              <a:t>Créer 5 dossiers.</a:t>
            </a:r>
          </a:p>
          <a:p>
            <a:r>
              <a:rPr lang="fr-FR" sz="1400" dirty="0" smtClean="0"/>
              <a:t> Classer les photos et les insérer dans chaque dossier selon le tri des élèves.</a:t>
            </a:r>
          </a:p>
          <a:p>
            <a:r>
              <a:rPr lang="fr-FR" sz="1400" dirty="0" smtClean="0"/>
              <a:t> </a:t>
            </a:r>
          </a:p>
          <a:p>
            <a:r>
              <a:rPr lang="fr-FR" sz="1400" dirty="0" smtClean="0"/>
              <a:t>Utiliser </a:t>
            </a:r>
            <a:r>
              <a:rPr lang="fr-FR" sz="1400" dirty="0" err="1" smtClean="0"/>
              <a:t>movie</a:t>
            </a:r>
            <a:r>
              <a:rPr lang="fr-FR" sz="1400" dirty="0" smtClean="0"/>
              <a:t> maker</a:t>
            </a:r>
          </a:p>
          <a:p>
            <a:endParaRPr lang="fr-FR" sz="1400" dirty="0" smtClean="0"/>
          </a:p>
          <a:p>
            <a:r>
              <a:rPr lang="fr-FR" sz="1400" b="1" dirty="0" smtClean="0"/>
              <a:t>Rôle de l’élève:</a:t>
            </a:r>
            <a:endParaRPr lang="fr-FR" sz="1400" dirty="0" smtClean="0"/>
          </a:p>
          <a:p>
            <a:pPr lvl="0"/>
            <a:r>
              <a:rPr lang="fr-FR" sz="1400" dirty="0" smtClean="0"/>
              <a:t>Proposer un titre pour chaque dossier créé.</a:t>
            </a:r>
          </a:p>
          <a:p>
            <a:pPr lvl="0"/>
            <a:endParaRPr lang="fr-FR" sz="1400" dirty="0" smtClean="0"/>
          </a:p>
          <a:p>
            <a:pPr lvl="0"/>
            <a:r>
              <a:rPr lang="fr-FR" sz="1400" dirty="0" smtClean="0"/>
              <a:t>Trier les photos oralement.</a:t>
            </a:r>
          </a:p>
          <a:p>
            <a:r>
              <a:rPr lang="fr-FR" sz="1400" dirty="0" smtClean="0"/>
              <a:t> </a:t>
            </a:r>
          </a:p>
          <a:p>
            <a:r>
              <a:rPr lang="fr-FR" sz="1400" dirty="0" smtClean="0"/>
              <a:t>Insérer les images dans </a:t>
            </a:r>
            <a:r>
              <a:rPr lang="fr-FR" sz="1400" dirty="0" err="1" smtClean="0"/>
              <a:t>movie</a:t>
            </a:r>
            <a:r>
              <a:rPr lang="fr-FR" sz="1400" dirty="0" smtClean="0"/>
              <a:t> maker</a:t>
            </a:r>
            <a:endParaRPr lang="fr-FR" sz="1400" dirty="0"/>
          </a:p>
        </p:txBody>
      </p:sp>
      <p:pic>
        <p:nvPicPr>
          <p:cNvPr id="44034" name="Picture 2" descr="Afficher l'image d'origine"/>
          <p:cNvPicPr>
            <a:picLocks noGrp="1" noChangeAspect="1" noChangeArrowheads="1"/>
          </p:cNvPicPr>
          <p:nvPr>
            <p:ph type="pic" idx="1"/>
          </p:nvPr>
        </p:nvPicPr>
        <p:blipFill>
          <a:blip r:embed="rId2" cstate="print"/>
          <a:srcRect l="10998" r="10998"/>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2212848" cy="3291057"/>
          </a:xfrm>
        </p:spPr>
        <p:txBody>
          <a:bodyPr>
            <a:normAutofit fontScale="90000"/>
          </a:bodyPr>
          <a:lstStyle/>
          <a:p>
            <a:r>
              <a:rPr lang="fr-FR" dirty="0" smtClean="0"/>
              <a:t>Travailler les images (régler le débit des images).</a:t>
            </a:r>
            <a:br>
              <a:rPr lang="fr-FR" dirty="0" smtClean="0"/>
            </a:br>
            <a:r>
              <a:rPr lang="fr-FR" dirty="0" smtClean="0"/>
              <a:t> </a:t>
            </a:r>
            <a:br>
              <a:rPr lang="fr-FR" dirty="0" smtClean="0"/>
            </a:br>
            <a:r>
              <a:rPr lang="fr-FR" dirty="0" smtClean="0"/>
              <a:t>Mixer (faire correspondre images et sons, régler les niveaux sonores).</a:t>
            </a:r>
            <a:br>
              <a:rPr lang="fr-FR" dirty="0" smtClean="0"/>
            </a:br>
            <a:r>
              <a:rPr lang="fr-FR" dirty="0" smtClean="0"/>
              <a:t> </a:t>
            </a:r>
            <a:br>
              <a:rPr lang="fr-FR" dirty="0" smtClean="0"/>
            </a:br>
            <a:r>
              <a:rPr lang="fr-FR" dirty="0" smtClean="0"/>
              <a:t>Montage final</a:t>
            </a:r>
            <a:br>
              <a:rPr lang="fr-FR" dirty="0" smtClean="0"/>
            </a:br>
            <a:endParaRPr lang="fr-FR" dirty="0"/>
          </a:p>
        </p:txBody>
      </p:sp>
      <p:sp>
        <p:nvSpPr>
          <p:cNvPr id="3" name="Espace réservé du texte 2"/>
          <p:cNvSpPr>
            <a:spLocks noGrp="1"/>
          </p:cNvSpPr>
          <p:nvPr>
            <p:ph type="body" sz="half" idx="2"/>
          </p:nvPr>
        </p:nvSpPr>
        <p:spPr>
          <a:xfrm>
            <a:off x="609600" y="3356992"/>
            <a:ext cx="2209800" cy="2736303"/>
          </a:xfrm>
        </p:spPr>
        <p:txBody>
          <a:bodyPr>
            <a:normAutofit/>
          </a:bodyPr>
          <a:lstStyle/>
          <a:p>
            <a:r>
              <a:rPr lang="fr-FR" sz="1400" b="1" dirty="0" smtClean="0"/>
              <a:t>Rôle de l’enseignant:</a:t>
            </a:r>
          </a:p>
          <a:p>
            <a:r>
              <a:rPr lang="fr-FR" sz="1400" dirty="0" smtClean="0"/>
              <a:t>Utiliser les enregistrements voix avec </a:t>
            </a:r>
            <a:r>
              <a:rPr lang="fr-FR" sz="1400" dirty="0" err="1" smtClean="0"/>
              <a:t>audacity</a:t>
            </a:r>
            <a:endParaRPr lang="fr-FR" sz="1400" dirty="0" smtClean="0"/>
          </a:p>
          <a:p>
            <a:r>
              <a:rPr lang="fr-FR" sz="1400" dirty="0" smtClean="0"/>
              <a:t> </a:t>
            </a:r>
          </a:p>
          <a:p>
            <a:r>
              <a:rPr lang="fr-FR" sz="1400" dirty="0" smtClean="0"/>
              <a:t>Utiliser </a:t>
            </a:r>
            <a:r>
              <a:rPr lang="fr-FR" sz="1400" dirty="0" err="1" smtClean="0"/>
              <a:t>movie</a:t>
            </a:r>
            <a:r>
              <a:rPr lang="fr-FR" sz="1400" dirty="0" smtClean="0"/>
              <a:t> maker</a:t>
            </a:r>
          </a:p>
          <a:p>
            <a:endParaRPr lang="fr-FR" sz="1400" dirty="0" smtClean="0"/>
          </a:p>
          <a:p>
            <a:r>
              <a:rPr lang="fr-FR" sz="1400" dirty="0" smtClean="0"/>
              <a:t>Ajouter les prénoms de chaque élève, faire un générique de fin</a:t>
            </a:r>
            <a:endParaRPr lang="fr-FR" sz="1400" dirty="0"/>
          </a:p>
        </p:txBody>
      </p:sp>
      <p:pic>
        <p:nvPicPr>
          <p:cNvPr id="5" name="Espace réservé pour une image  4" descr="audacity-9.jpg"/>
          <p:cNvPicPr>
            <a:picLocks noGrp="1" noChangeAspect="1"/>
          </p:cNvPicPr>
          <p:nvPr>
            <p:ph type="pic" idx="1"/>
          </p:nvPr>
        </p:nvPicPr>
        <p:blipFill>
          <a:blip r:embed="rId2" cstate="print"/>
          <a:srcRect l="14250" r="14250"/>
          <a:stretch>
            <a:fillRect/>
          </a:stretch>
        </p:blip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928670"/>
            <a:ext cx="2212848" cy="1830947"/>
          </a:xfrm>
        </p:spPr>
        <p:txBody>
          <a:bodyPr>
            <a:normAutofit fontScale="90000"/>
          </a:bodyPr>
          <a:lstStyle/>
          <a:p>
            <a:r>
              <a:rPr lang="fr-FR" dirty="0" smtClean="0"/>
              <a:t>Réaliser </a:t>
            </a:r>
            <a:r>
              <a:rPr lang="fr-FR" dirty="0" smtClean="0"/>
              <a:t>des affiches pour annoncer </a:t>
            </a:r>
            <a:r>
              <a:rPr lang="fr-FR" dirty="0" smtClean="0"/>
              <a:t>la projection du film aux parents.</a:t>
            </a:r>
            <a:br>
              <a:rPr lang="fr-FR" dirty="0" smtClean="0"/>
            </a:br>
            <a:endParaRPr lang="fr-FR" dirty="0"/>
          </a:p>
        </p:txBody>
      </p:sp>
      <p:sp>
        <p:nvSpPr>
          <p:cNvPr id="3" name="Espace réservé du texte 2"/>
          <p:cNvSpPr>
            <a:spLocks noGrp="1"/>
          </p:cNvSpPr>
          <p:nvPr>
            <p:ph type="body" sz="half" idx="2"/>
          </p:nvPr>
        </p:nvSpPr>
        <p:spPr/>
        <p:txBody>
          <a:bodyPr/>
          <a:lstStyle/>
          <a:p>
            <a:r>
              <a:rPr lang="fr-FR" dirty="0" smtClean="0"/>
              <a:t>Penser à la fresque : production collective : reprendre tous les décors pour la créer.</a:t>
            </a:r>
          </a:p>
          <a:p>
            <a:endParaRPr lang="fr-FR" dirty="0" smtClean="0"/>
          </a:p>
          <a:p>
            <a:r>
              <a:rPr lang="fr-FR" dirty="0" smtClean="0"/>
              <a:t>Peindre les affiches.</a:t>
            </a:r>
            <a:endParaRPr lang="fr-FR" dirty="0"/>
          </a:p>
        </p:txBody>
      </p:sp>
      <p:pic>
        <p:nvPicPr>
          <p:cNvPr id="2050" name="Picture 2" descr="F:\projets numériques\fresque\DSC06069.JPG"/>
          <p:cNvPicPr>
            <a:picLocks noGrp="1" noChangeAspect="1" noChangeArrowheads="1"/>
          </p:cNvPicPr>
          <p:nvPr>
            <p:ph type="pic" idx="1"/>
          </p:nvPr>
        </p:nvPicPr>
        <p:blipFill>
          <a:blip r:embed="rId2" cstate="print"/>
          <a:srcRect l="5942" r="5942"/>
          <a:stretch>
            <a:fillRect/>
          </a:stretch>
        </p:blipFill>
        <p:spPr bwMode="auto">
          <a:xfrm rot="420000">
            <a:off x="3255479" y="148294"/>
            <a:ext cx="2567353" cy="2186063"/>
          </a:xfrm>
          <a:prstGeom prst="rect">
            <a:avLst/>
          </a:prstGeom>
          <a:noFill/>
        </p:spPr>
      </p:pic>
      <p:pic>
        <p:nvPicPr>
          <p:cNvPr id="2052" name="Picture 4" descr="DSC06071"/>
          <p:cNvPicPr>
            <a:picLocks noChangeAspect="1" noChangeArrowheads="1"/>
          </p:cNvPicPr>
          <p:nvPr/>
        </p:nvPicPr>
        <p:blipFill>
          <a:blip r:embed="rId3" cstate="print"/>
          <a:srcRect/>
          <a:stretch>
            <a:fillRect/>
          </a:stretch>
        </p:blipFill>
        <p:spPr bwMode="auto">
          <a:xfrm rot="271770">
            <a:off x="5947723" y="441363"/>
            <a:ext cx="2837191" cy="2127563"/>
          </a:xfrm>
          <a:prstGeom prst="rect">
            <a:avLst/>
          </a:prstGeom>
          <a:noFill/>
          <a:ln w="9525" algn="in">
            <a:noFill/>
            <a:miter lim="800000"/>
            <a:headEnd/>
            <a:tailEnd/>
          </a:ln>
          <a:effectLst/>
        </p:spPr>
      </p:pic>
      <p:pic>
        <p:nvPicPr>
          <p:cNvPr id="2053" name="Picture 5" descr="DSC06070"/>
          <p:cNvPicPr>
            <a:picLocks noChangeAspect="1" noChangeArrowheads="1"/>
          </p:cNvPicPr>
          <p:nvPr/>
        </p:nvPicPr>
        <p:blipFill>
          <a:blip r:embed="rId4" cstate="print"/>
          <a:srcRect/>
          <a:stretch>
            <a:fillRect/>
          </a:stretch>
        </p:blipFill>
        <p:spPr bwMode="auto">
          <a:xfrm>
            <a:off x="2915816" y="2348880"/>
            <a:ext cx="2460148" cy="1844824"/>
          </a:xfrm>
          <a:prstGeom prst="rect">
            <a:avLst/>
          </a:prstGeom>
          <a:noFill/>
          <a:ln w="9525" algn="in">
            <a:noFill/>
            <a:miter lim="800000"/>
            <a:headEnd/>
            <a:tailEnd/>
          </a:ln>
          <a:effectLst/>
        </p:spPr>
      </p:pic>
      <p:pic>
        <p:nvPicPr>
          <p:cNvPr id="2054" name="Picture 6" descr="DSC06066"/>
          <p:cNvPicPr>
            <a:picLocks noChangeAspect="1" noChangeArrowheads="1"/>
          </p:cNvPicPr>
          <p:nvPr/>
        </p:nvPicPr>
        <p:blipFill>
          <a:blip r:embed="rId5" cstate="print"/>
          <a:srcRect/>
          <a:stretch>
            <a:fillRect/>
          </a:stretch>
        </p:blipFill>
        <p:spPr bwMode="auto">
          <a:xfrm>
            <a:off x="5436096" y="2636912"/>
            <a:ext cx="2688718" cy="2016224"/>
          </a:xfrm>
          <a:prstGeom prst="rect">
            <a:avLst/>
          </a:prstGeom>
          <a:noFill/>
          <a:ln w="9525" algn="in">
            <a:noFill/>
            <a:miter lim="800000"/>
            <a:headEnd/>
            <a:tailEnd/>
          </a:ln>
          <a:effectLst/>
        </p:spPr>
      </p:pic>
      <p:pic>
        <p:nvPicPr>
          <p:cNvPr id="2055" name="Picture 7" descr="DSC06078"/>
          <p:cNvPicPr>
            <a:picLocks noChangeAspect="1" noChangeArrowheads="1"/>
          </p:cNvPicPr>
          <p:nvPr/>
        </p:nvPicPr>
        <p:blipFill>
          <a:blip r:embed="rId6" cstate="print"/>
          <a:srcRect/>
          <a:stretch>
            <a:fillRect/>
          </a:stretch>
        </p:blipFill>
        <p:spPr bwMode="auto">
          <a:xfrm>
            <a:off x="2339752" y="4221088"/>
            <a:ext cx="2664296" cy="1997911"/>
          </a:xfrm>
          <a:prstGeom prst="rect">
            <a:avLst/>
          </a:prstGeom>
          <a:noFill/>
          <a:ln w="9525" algn="in">
            <a:noFill/>
            <a:miter lim="800000"/>
            <a:headEnd/>
            <a:tailEnd/>
          </a:ln>
          <a:effectLst/>
        </p:spPr>
      </p:pic>
      <p:pic>
        <p:nvPicPr>
          <p:cNvPr id="2056" name="Picture 8" descr="DSC06075"/>
          <p:cNvPicPr>
            <a:picLocks noChangeAspect="1" noChangeArrowheads="1"/>
          </p:cNvPicPr>
          <p:nvPr/>
        </p:nvPicPr>
        <p:blipFill>
          <a:blip r:embed="rId7" cstate="print"/>
          <a:srcRect/>
          <a:stretch>
            <a:fillRect/>
          </a:stretch>
        </p:blipFill>
        <p:spPr bwMode="auto">
          <a:xfrm>
            <a:off x="5076056" y="4509120"/>
            <a:ext cx="2771800" cy="2078527"/>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Projeter </a:t>
            </a:r>
            <a:endParaRPr lang="fr-FR" dirty="0"/>
          </a:p>
        </p:txBody>
      </p:sp>
      <p:sp>
        <p:nvSpPr>
          <p:cNvPr id="3" name="Espace réservé du texte 2"/>
          <p:cNvSpPr>
            <a:spLocks noGrp="1"/>
          </p:cNvSpPr>
          <p:nvPr>
            <p:ph type="body" sz="half" idx="2"/>
          </p:nvPr>
        </p:nvSpPr>
        <p:spPr/>
        <p:txBody>
          <a:bodyPr/>
          <a:lstStyle/>
          <a:p>
            <a:r>
              <a:rPr lang="fr-FR" dirty="0" smtClean="0"/>
              <a:t>trouver le lieu : salle des fêtes de MUIDS</a:t>
            </a:r>
          </a:p>
          <a:p>
            <a:r>
              <a:rPr lang="fr-FR" dirty="0" smtClean="0"/>
              <a:t>une date : le 1</a:t>
            </a:r>
            <a:r>
              <a:rPr lang="fr-FR" baseline="30000" dirty="0" smtClean="0"/>
              <a:t>er</a:t>
            </a:r>
            <a:r>
              <a:rPr lang="fr-FR" dirty="0" smtClean="0"/>
              <a:t> avril</a:t>
            </a:r>
          </a:p>
          <a:p>
            <a:r>
              <a:rPr lang="fr-FR" dirty="0" smtClean="0"/>
              <a:t> (date du carnaval)</a:t>
            </a:r>
          </a:p>
          <a:p>
            <a:endParaRPr lang="fr-FR" dirty="0" smtClean="0"/>
          </a:p>
          <a:p>
            <a:r>
              <a:rPr lang="fr-FR" dirty="0" smtClean="0"/>
              <a:t>Préparer les tickets de cinéma et les pop corn.</a:t>
            </a:r>
            <a:endParaRPr lang="fr-FR" dirty="0"/>
          </a:p>
        </p:txBody>
      </p:sp>
      <p:pic>
        <p:nvPicPr>
          <p:cNvPr id="3074" name="Picture 2" descr="F:\projets numériques\fresque\DSC06067.JPG"/>
          <p:cNvPicPr>
            <a:picLocks noGrp="1" noChangeAspect="1" noChangeArrowheads="1"/>
          </p:cNvPicPr>
          <p:nvPr>
            <p:ph type="pic" idx="1"/>
          </p:nvPr>
        </p:nvPicPr>
        <p:blipFill>
          <a:blip r:embed="rId2" cstate="print"/>
          <a:srcRect l="5942" r="5942"/>
          <a:stretch>
            <a:fillRect/>
          </a:stretch>
        </p:blipFill>
        <p:spPr bwMode="auto">
          <a:xfrm rot="420000">
            <a:off x="3144523" y="926405"/>
            <a:ext cx="5448010" cy="463889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Lier le projet carnaval au projet film d’animation</a:t>
            </a:r>
            <a:endParaRPr lang="fr-FR" dirty="0"/>
          </a:p>
        </p:txBody>
      </p:sp>
      <p:sp>
        <p:nvSpPr>
          <p:cNvPr id="3" name="Espace réservé du texte 2"/>
          <p:cNvSpPr>
            <a:spLocks noGrp="1"/>
          </p:cNvSpPr>
          <p:nvPr>
            <p:ph type="body" sz="half" idx="2"/>
          </p:nvPr>
        </p:nvSpPr>
        <p:spPr/>
        <p:txBody>
          <a:bodyPr/>
          <a:lstStyle/>
          <a:p>
            <a:r>
              <a:rPr lang="fr-FR" dirty="0" smtClean="0"/>
              <a:t>Réaliser les costumes des personnages de l’histoire « roule galette »</a:t>
            </a:r>
          </a:p>
          <a:p>
            <a:endParaRPr lang="fr-FR" dirty="0" smtClean="0"/>
          </a:p>
          <a:p>
            <a:r>
              <a:rPr lang="fr-FR" dirty="0" smtClean="0"/>
              <a:t>Choix du personnage préféré de l’histoire de roule Galette : création du masque du personnage préféré.</a:t>
            </a:r>
            <a:endParaRPr lang="fr-FR" dirty="0"/>
          </a:p>
        </p:txBody>
      </p:sp>
      <p:pic>
        <p:nvPicPr>
          <p:cNvPr id="1028" name="Picture 4" descr="DSC06178"/>
          <p:cNvPicPr>
            <a:picLocks noChangeAspect="1" noChangeArrowheads="1"/>
          </p:cNvPicPr>
          <p:nvPr/>
        </p:nvPicPr>
        <p:blipFill>
          <a:blip r:embed="rId2" cstate="print"/>
          <a:srcRect/>
          <a:stretch>
            <a:fillRect/>
          </a:stretch>
        </p:blipFill>
        <p:spPr bwMode="auto">
          <a:xfrm>
            <a:off x="611560" y="188640"/>
            <a:ext cx="1924559" cy="1442410"/>
          </a:xfrm>
          <a:prstGeom prst="rect">
            <a:avLst/>
          </a:prstGeom>
          <a:noFill/>
          <a:ln w="9525" algn="in">
            <a:noFill/>
            <a:miter lim="800000"/>
            <a:headEnd/>
            <a:tailEnd/>
          </a:ln>
          <a:effectLst/>
        </p:spPr>
      </p:pic>
      <p:pic>
        <p:nvPicPr>
          <p:cNvPr id="1029" name="Picture 5" descr="DSC06179"/>
          <p:cNvPicPr>
            <a:picLocks noGrp="1" noChangeAspect="1" noChangeArrowheads="1"/>
          </p:cNvPicPr>
          <p:nvPr>
            <p:ph type="pic" idx="1"/>
          </p:nvPr>
        </p:nvPicPr>
        <p:blipFill>
          <a:blip r:embed="rId3" cstate="print"/>
          <a:srcRect l="5951" r="5951"/>
          <a:stretch>
            <a:fillRect/>
          </a:stretch>
        </p:blipFill>
        <p:spPr bwMode="auto">
          <a:xfrm>
            <a:off x="5364088" y="188640"/>
            <a:ext cx="2020454" cy="1720047"/>
          </a:xfrm>
          <a:prstGeom prst="rect">
            <a:avLst/>
          </a:prstGeom>
          <a:noFill/>
          <a:ln w="9525" algn="in">
            <a:noFill/>
            <a:miter lim="800000"/>
            <a:headEnd/>
            <a:tailEnd/>
          </a:ln>
          <a:effectLst/>
        </p:spPr>
      </p:pic>
      <p:pic>
        <p:nvPicPr>
          <p:cNvPr id="1030" name="Picture 6" descr="DSC06181"/>
          <p:cNvPicPr>
            <a:picLocks noChangeAspect="1" noChangeArrowheads="1"/>
          </p:cNvPicPr>
          <p:nvPr/>
        </p:nvPicPr>
        <p:blipFill>
          <a:blip r:embed="rId4" cstate="print"/>
          <a:srcRect/>
          <a:stretch>
            <a:fillRect/>
          </a:stretch>
        </p:blipFill>
        <p:spPr bwMode="auto">
          <a:xfrm>
            <a:off x="323528" y="4725144"/>
            <a:ext cx="2628406" cy="1970997"/>
          </a:xfrm>
          <a:prstGeom prst="rect">
            <a:avLst/>
          </a:prstGeom>
          <a:noFill/>
          <a:ln w="9525" algn="in">
            <a:noFill/>
            <a:miter lim="800000"/>
            <a:headEnd/>
            <a:tailEnd/>
          </a:ln>
          <a:effectLst/>
        </p:spPr>
      </p:pic>
      <p:pic>
        <p:nvPicPr>
          <p:cNvPr id="1032" name="Picture 8" descr="DSC06182"/>
          <p:cNvPicPr>
            <a:picLocks noChangeAspect="1" noChangeArrowheads="1"/>
          </p:cNvPicPr>
          <p:nvPr/>
        </p:nvPicPr>
        <p:blipFill>
          <a:blip r:embed="rId5" cstate="print"/>
          <a:srcRect/>
          <a:stretch>
            <a:fillRect/>
          </a:stretch>
        </p:blipFill>
        <p:spPr bwMode="auto">
          <a:xfrm>
            <a:off x="7380312" y="548680"/>
            <a:ext cx="1612723" cy="1440160"/>
          </a:xfrm>
          <a:prstGeom prst="rect">
            <a:avLst/>
          </a:prstGeom>
          <a:noFill/>
          <a:ln w="9525" algn="in">
            <a:noFill/>
            <a:miter lim="800000"/>
            <a:headEnd/>
            <a:tailEnd/>
          </a:ln>
          <a:effectLst/>
        </p:spPr>
      </p:pic>
      <p:pic>
        <p:nvPicPr>
          <p:cNvPr id="1034" name="Picture 10" descr="DSC06180"/>
          <p:cNvPicPr>
            <a:picLocks noChangeAspect="1" noChangeArrowheads="1"/>
          </p:cNvPicPr>
          <p:nvPr/>
        </p:nvPicPr>
        <p:blipFill>
          <a:blip r:embed="rId6" cstate="print"/>
          <a:srcRect/>
          <a:stretch>
            <a:fillRect/>
          </a:stretch>
        </p:blipFill>
        <p:spPr bwMode="auto">
          <a:xfrm>
            <a:off x="2699792" y="188640"/>
            <a:ext cx="2664296" cy="1997910"/>
          </a:xfrm>
          <a:prstGeom prst="rect">
            <a:avLst/>
          </a:prstGeom>
          <a:noFill/>
          <a:ln w="9525" algn="in">
            <a:noFill/>
            <a:miter lim="800000"/>
            <a:headEnd/>
            <a:tailEnd/>
          </a:ln>
          <a:effectLst/>
        </p:spPr>
      </p:pic>
      <p:pic>
        <p:nvPicPr>
          <p:cNvPr id="1036" name="Picture 12" descr="DSC06183"/>
          <p:cNvPicPr>
            <a:picLocks noChangeAspect="1" noChangeArrowheads="1"/>
          </p:cNvPicPr>
          <p:nvPr/>
        </p:nvPicPr>
        <p:blipFill>
          <a:blip r:embed="rId7" cstate="print"/>
          <a:srcRect/>
          <a:stretch>
            <a:fillRect/>
          </a:stretch>
        </p:blipFill>
        <p:spPr bwMode="auto">
          <a:xfrm>
            <a:off x="2915816" y="1916832"/>
            <a:ext cx="5976664" cy="3752452"/>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980728"/>
            <a:ext cx="8229600" cy="1143000"/>
          </a:xfrm>
        </p:spPr>
        <p:txBody>
          <a:bodyPr>
            <a:noAutofit/>
          </a:bodyPr>
          <a:lstStyle/>
          <a:p>
            <a:r>
              <a:rPr lang="fr-FR" sz="2800" b="1" dirty="0"/>
              <a:t>Mise en œuvre de plusieurs compétences des programmes maternelles  2015:</a:t>
            </a:r>
            <a:r>
              <a:rPr lang="fr-FR" sz="2800" dirty="0"/>
              <a:t/>
            </a:r>
            <a:br>
              <a:rPr lang="fr-FR" sz="2800" dirty="0"/>
            </a:br>
            <a:r>
              <a:rPr lang="fr-FR" sz="2800" b="1" dirty="0"/>
              <a:t>2 Domaines principaux : </a:t>
            </a:r>
            <a:endParaRPr lang="fr-FR" sz="2800" dirty="0"/>
          </a:p>
        </p:txBody>
      </p:sp>
      <p:sp>
        <p:nvSpPr>
          <p:cNvPr id="3" name="Espace réservé du contenu 2"/>
          <p:cNvSpPr>
            <a:spLocks noGrp="1"/>
          </p:cNvSpPr>
          <p:nvPr>
            <p:ph idx="1"/>
          </p:nvPr>
        </p:nvSpPr>
        <p:spPr>
          <a:xfrm>
            <a:off x="467544" y="2204864"/>
            <a:ext cx="8219256" cy="411973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fr-FR" b="1" dirty="0"/>
              <a:t>Mobiliser le langage dans toutes ses dimensions, </a:t>
            </a:r>
            <a:endParaRPr lang="fr-FR" b="1" dirty="0" smtClean="0"/>
          </a:p>
          <a:p>
            <a:pPr>
              <a:buNone/>
            </a:pPr>
            <a:endParaRPr lang="fr-FR" b="1" dirty="0" smtClean="0"/>
          </a:p>
          <a:p>
            <a:r>
              <a:rPr lang="fr-FR" b="1" dirty="0" smtClean="0"/>
              <a:t>Agir</a:t>
            </a:r>
            <a:r>
              <a:rPr lang="fr-FR" b="1" dirty="0"/>
              <a:t>, s’exprimer, comprendre à travers l’activité </a:t>
            </a:r>
            <a:r>
              <a:rPr lang="fr-FR" b="1" dirty="0" smtClean="0"/>
              <a:t>artistique</a:t>
            </a:r>
          </a:p>
          <a:p>
            <a:endParaRPr lang="fr-FR" b="1" dirty="0" smtClean="0"/>
          </a:p>
          <a:p>
            <a:pPr>
              <a:buNone/>
            </a:pPr>
            <a:endParaRPr lang="fr-FR" b="1" dirty="0" smtClean="0"/>
          </a:p>
          <a:p>
            <a:r>
              <a:rPr lang="fr-FR" b="1" u="sng" dirty="0"/>
              <a:t>L'éducation à l'image, au cinéma et à l'audiovisuel dès la maternelle</a:t>
            </a:r>
            <a:endParaRPr lang="fr-FR" dirty="0"/>
          </a:p>
          <a:p>
            <a:pPr>
              <a:buNone/>
            </a:pPr>
            <a:endParaRPr lang="fr-FR" dirty="0"/>
          </a:p>
          <a:p>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2800" b="1" u="sng" dirty="0" smtClean="0"/>
              <a:t>Mobiliser le langage dans toutes ses dimensions, agir, s’exprimer, comprendre à travers l’activité artistique</a:t>
            </a:r>
            <a:r>
              <a:rPr lang="fr-FR" sz="2800" dirty="0" smtClean="0"/>
              <a:t/>
            </a:r>
            <a:br>
              <a:rPr lang="fr-FR" sz="2800" dirty="0" smtClean="0"/>
            </a:br>
            <a:endParaRPr lang="fr-FR" sz="2800" dirty="0"/>
          </a:p>
        </p:txBody>
      </p:sp>
      <p:sp>
        <p:nvSpPr>
          <p:cNvPr id="3" name="Espace réservé du contenu 2"/>
          <p:cNvSpPr>
            <a:spLocks noGrp="1"/>
          </p:cNvSpPr>
          <p:nvPr>
            <p:ph idx="1"/>
          </p:nvPr>
        </p:nvSpPr>
        <p:spPr>
          <a:xfrm>
            <a:off x="539552" y="1268760"/>
            <a:ext cx="8208912" cy="525658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25000" lnSpcReduction="20000"/>
          </a:bodyPr>
          <a:lstStyle/>
          <a:p>
            <a:endParaRPr lang="fr-FR" dirty="0" smtClean="0"/>
          </a:p>
          <a:p>
            <a:pPr>
              <a:buNone/>
            </a:pPr>
            <a:endParaRPr lang="fr-FR" dirty="0"/>
          </a:p>
          <a:p>
            <a:r>
              <a:rPr lang="fr-FR" sz="6400" b="1" dirty="0"/>
              <a:t>La place primordiale du langage</a:t>
            </a:r>
            <a:r>
              <a:rPr lang="fr-FR" sz="6400" dirty="0"/>
              <a:t> à l’école maternelle est réaffirmée comme condition essentielle de la réussite de toutes et de tous. La stimulation et la structuration du langage oral d’une part, l’entrée progressive dans la culture de l’écrit d’autre part, constituent des</a:t>
            </a:r>
            <a:r>
              <a:rPr lang="fr-FR" sz="6400" b="1" dirty="0"/>
              <a:t> priorités de l’école maternelle</a:t>
            </a:r>
            <a:r>
              <a:rPr lang="fr-FR" sz="6400" dirty="0"/>
              <a:t> et concernent l’ensemble des domaines d’apprentissage. </a:t>
            </a:r>
            <a:endParaRPr lang="fr-FR" sz="6400" dirty="0" smtClean="0"/>
          </a:p>
          <a:p>
            <a:pPr>
              <a:buNone/>
            </a:pPr>
            <a:endParaRPr lang="fr-FR" sz="6400" dirty="0"/>
          </a:p>
          <a:p>
            <a:r>
              <a:rPr lang="fr-FR" sz="6400" b="1" dirty="0"/>
              <a:t>Compétences du nouveau programme 2015 </a:t>
            </a:r>
            <a:r>
              <a:rPr lang="fr-FR" sz="6400" b="1" dirty="0" smtClean="0"/>
              <a:t>:</a:t>
            </a:r>
          </a:p>
          <a:p>
            <a:endParaRPr lang="fr-FR" sz="6400" dirty="0"/>
          </a:p>
          <a:p>
            <a:pPr lvl="0"/>
            <a:r>
              <a:rPr lang="fr-FR" sz="6400" dirty="0"/>
              <a:t>Communiquer avec les adultes et avec les autres enfants par le langage, en se faisant comprendre. </a:t>
            </a:r>
            <a:endParaRPr lang="fr-FR" sz="6400" dirty="0" smtClean="0"/>
          </a:p>
          <a:p>
            <a:pPr lvl="0"/>
            <a:endParaRPr lang="fr-FR" sz="6400" dirty="0"/>
          </a:p>
          <a:p>
            <a:pPr lvl="0"/>
            <a:r>
              <a:rPr lang="fr-FR" sz="6400" dirty="0"/>
              <a:t>S'exprimer dans un langage syntaxiquement correct et précis. </a:t>
            </a:r>
            <a:endParaRPr lang="fr-FR" sz="6400" dirty="0" smtClean="0"/>
          </a:p>
          <a:p>
            <a:pPr lvl="0"/>
            <a:endParaRPr lang="fr-FR" sz="6400" dirty="0"/>
          </a:p>
          <a:p>
            <a:pPr lvl="0"/>
            <a:r>
              <a:rPr lang="fr-FR" sz="6400" dirty="0"/>
              <a:t>Reformuler pour se faire mieux comprendre. </a:t>
            </a:r>
            <a:endParaRPr lang="fr-FR" sz="6400" dirty="0" smtClean="0"/>
          </a:p>
          <a:p>
            <a:pPr lvl="0"/>
            <a:endParaRPr lang="fr-FR" sz="6400" dirty="0"/>
          </a:p>
          <a:p>
            <a:pPr lvl="0"/>
            <a:r>
              <a:rPr lang="fr-FR" sz="6400" dirty="0"/>
              <a:t>Pratiquer divers usages du langage oral: raconter, décrire, évoquer, expliquer, questionner, proposer des solutions, discuter un point de vue</a:t>
            </a:r>
            <a:r>
              <a:rPr lang="fr-FR" sz="6400" dirty="0" smtClean="0"/>
              <a:t>.</a:t>
            </a:r>
          </a:p>
          <a:p>
            <a:pPr lvl="0"/>
            <a:endParaRPr lang="fr-FR" sz="6400" dirty="0"/>
          </a:p>
          <a:p>
            <a:pPr lvl="0"/>
            <a:r>
              <a:rPr lang="fr-FR" sz="6400" dirty="0"/>
              <a:t> Dire de mémoire et de manière </a:t>
            </a:r>
            <a:r>
              <a:rPr lang="fr-FR" sz="6400" dirty="0" smtClean="0"/>
              <a:t>expressive </a:t>
            </a:r>
            <a:r>
              <a:rPr lang="fr-FR" sz="6400" dirty="0"/>
              <a:t>plusieurs comptines et poésies. Participer verbalement à la production d'un écrit. Savoir qu'on n'écrit pas comme on parle</a:t>
            </a:r>
            <a:r>
              <a:rPr lang="fr-FR" sz="6400" dirty="0" smtClean="0"/>
              <a:t>.</a:t>
            </a:r>
          </a:p>
          <a:p>
            <a:pPr lvl="0"/>
            <a:endParaRPr lang="fr-FR" sz="6400" dirty="0"/>
          </a:p>
          <a:p>
            <a:pPr lvl="0"/>
            <a:r>
              <a:rPr lang="fr-FR" sz="6400" dirty="0"/>
              <a:t>Jouer avec sa voix pour explorer des variantes de timbre, d’intensité, de hauteur et de nuance.</a:t>
            </a:r>
          </a:p>
          <a:p>
            <a:pPr>
              <a:buNone/>
            </a:pPr>
            <a:r>
              <a:rPr lang="fr-FR" dirty="0"/>
              <a:t> </a:t>
            </a:r>
          </a:p>
          <a:p>
            <a:pPr>
              <a:buNone/>
            </a:pPr>
            <a:r>
              <a:rPr lang="fr-FR" dirty="0"/>
              <a:t> </a:t>
            </a:r>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16632"/>
            <a:ext cx="8147248" cy="1584176"/>
          </a:xfrm>
        </p:spPr>
        <p:txBody>
          <a:bodyPr>
            <a:normAutofit fontScale="90000"/>
          </a:bodyPr>
          <a:lstStyle/>
          <a:p>
            <a:pPr algn="ctr"/>
            <a:r>
              <a:rPr lang="fr-FR" sz="3600" b="1" u="sng" dirty="0" smtClean="0"/>
              <a:t/>
            </a:r>
            <a:br>
              <a:rPr lang="fr-FR" sz="3600" b="1" u="sng" dirty="0" smtClean="0"/>
            </a:br>
            <a:r>
              <a:rPr lang="fr-FR" sz="3600" b="1" u="sng" dirty="0" smtClean="0"/>
              <a:t/>
            </a:r>
            <a:br>
              <a:rPr lang="fr-FR" sz="3600" b="1" u="sng"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sz="3600" b="1" u="sng" dirty="0" smtClean="0"/>
              <a:t>L'éducation à l'image, au cinéma et à l'audiovisuel dès la maternelle</a:t>
            </a:r>
            <a:endParaRPr lang="fr-FR" sz="3600" dirty="0"/>
          </a:p>
        </p:txBody>
      </p:sp>
      <p:sp>
        <p:nvSpPr>
          <p:cNvPr id="3" name="Espace réservé du contenu 2"/>
          <p:cNvSpPr>
            <a:spLocks noGrp="1"/>
          </p:cNvSpPr>
          <p:nvPr>
            <p:ph idx="1"/>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85000" lnSpcReduction="20000"/>
          </a:bodyPr>
          <a:lstStyle/>
          <a:p>
            <a:pPr algn="ctr">
              <a:buNone/>
            </a:pPr>
            <a:r>
              <a:rPr lang="fr-FR" b="1" u="sng" dirty="0" smtClean="0"/>
              <a:t>Objectifs </a:t>
            </a:r>
            <a:r>
              <a:rPr lang="fr-FR" b="1" u="sng" dirty="0"/>
              <a:t>du Projet : </a:t>
            </a:r>
            <a:endParaRPr lang="fr-FR" dirty="0"/>
          </a:p>
          <a:p>
            <a:pPr>
              <a:buNone/>
            </a:pPr>
            <a:r>
              <a:rPr lang="fr-FR" b="1" dirty="0"/>
              <a:t> </a:t>
            </a:r>
            <a:endParaRPr lang="fr-FR" dirty="0"/>
          </a:p>
          <a:p>
            <a:pPr lvl="0"/>
            <a:r>
              <a:rPr lang="fr-FR" dirty="0"/>
              <a:t> inscrire les élèves dans la dynamique d’un projet de communication pour donner du sens à leurs apprentissages et leur faire vivre des expériences intellectuelles et culturelles qui permettent d’acquérir des compétences.</a:t>
            </a:r>
          </a:p>
          <a:p>
            <a:pPr>
              <a:buNone/>
            </a:pPr>
            <a:r>
              <a:rPr lang="fr-FR" dirty="0"/>
              <a:t> </a:t>
            </a:r>
          </a:p>
          <a:p>
            <a:pPr lvl="0"/>
            <a:r>
              <a:rPr lang="fr-FR" dirty="0"/>
              <a:t>Permettre aux élèves de fabriquer des images et d’en construire une « grammaire » pour prendre du recul dans un monde d’images fabriquées.</a:t>
            </a:r>
          </a:p>
          <a:p>
            <a:pPr>
              <a:buNone/>
            </a:pPr>
            <a:r>
              <a:rPr lang="fr-FR" dirty="0"/>
              <a:t> </a:t>
            </a:r>
          </a:p>
          <a:p>
            <a:pPr lvl="0"/>
            <a:r>
              <a:rPr lang="fr-FR" dirty="0"/>
              <a:t>De donner aux élèves la possibilité de se constituer une culture partagée des textes et des images.</a:t>
            </a:r>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356760"/>
          </a:xfrm>
        </p:spPr>
        <p:txBody>
          <a:bodyPr>
            <a:normAutofit fontScale="90000"/>
          </a:bodyPr>
          <a:lstStyle/>
          <a:p>
            <a:pPr algn="ctr"/>
            <a:r>
              <a:rPr lang="fr-FR" b="1" u="sng" dirty="0"/>
              <a:t>Le matériel :</a:t>
            </a:r>
            <a:r>
              <a:rPr lang="fr-FR" dirty="0"/>
              <a:t/>
            </a:r>
            <a:br>
              <a:rPr lang="fr-FR" dirty="0"/>
            </a:br>
            <a:endParaRPr lang="fr-FR" dirty="0"/>
          </a:p>
        </p:txBody>
      </p:sp>
      <p:sp>
        <p:nvSpPr>
          <p:cNvPr id="3" name="Espace réservé du contenu 2"/>
          <p:cNvSpPr>
            <a:spLocks noGrp="1"/>
          </p:cNvSpPr>
          <p:nvPr>
            <p:ph idx="1"/>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lvl="0"/>
            <a:r>
              <a:rPr lang="fr-FR" dirty="0"/>
              <a:t>un appareil photo posé sur un pied stable</a:t>
            </a:r>
          </a:p>
          <a:p>
            <a:pPr lvl="0"/>
            <a:r>
              <a:rPr lang="fr-FR" dirty="0"/>
              <a:t> un ordinateur </a:t>
            </a:r>
          </a:p>
          <a:p>
            <a:pPr lvl="0"/>
            <a:r>
              <a:rPr lang="fr-FR" dirty="0"/>
              <a:t>pour le traitement des images : logiciel Windows </a:t>
            </a:r>
            <a:r>
              <a:rPr lang="fr-FR" dirty="0" err="1"/>
              <a:t>Movie</a:t>
            </a:r>
            <a:r>
              <a:rPr lang="fr-FR" dirty="0"/>
              <a:t> Maker et </a:t>
            </a:r>
            <a:r>
              <a:rPr lang="fr-FR" dirty="0" err="1"/>
              <a:t>photophiltre</a:t>
            </a:r>
            <a:endParaRPr lang="fr-FR" dirty="0"/>
          </a:p>
          <a:p>
            <a:pPr lvl="0"/>
            <a:r>
              <a:rPr lang="fr-FR" dirty="0"/>
              <a:t>pour la bande sonore : lecteur enregistreur MP3</a:t>
            </a:r>
          </a:p>
          <a:p>
            <a:pPr lvl="0"/>
            <a:r>
              <a:rPr lang="fr-FR" dirty="0"/>
              <a:t>pour le montage audio et le montage final: </a:t>
            </a:r>
            <a:r>
              <a:rPr lang="fr-FR" dirty="0" err="1"/>
              <a:t>audacity</a:t>
            </a:r>
            <a:r>
              <a:rPr lang="fr-FR" dirty="0"/>
              <a:t>  </a:t>
            </a: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899593" y="980729"/>
          <a:ext cx="7488831" cy="4045322"/>
        </p:xfrm>
        <a:graphic>
          <a:graphicData uri="http://schemas.openxmlformats.org/drawingml/2006/table">
            <a:tbl>
              <a:tblPr>
                <a:effectLst>
                  <a:outerShdw blurRad="76200" dir="18900000" sy="23000" kx="-1200000" algn="bl" rotWithShape="0">
                    <a:prstClr val="black">
                      <a:alpha val="20000"/>
                    </a:prstClr>
                  </a:outerShdw>
                </a:effectLst>
              </a:tblPr>
              <a:tblGrid>
                <a:gridCol w="2495735"/>
                <a:gridCol w="2496548"/>
                <a:gridCol w="2496548"/>
              </a:tblGrid>
              <a:tr h="562734">
                <a:tc>
                  <a:txBody>
                    <a:bodyPr/>
                    <a:lstStyle/>
                    <a:p>
                      <a:pPr algn="ctr">
                        <a:lnSpc>
                          <a:spcPct val="115000"/>
                        </a:lnSpc>
                        <a:spcAft>
                          <a:spcPts val="1000"/>
                        </a:spcAft>
                      </a:pPr>
                      <a:r>
                        <a:rPr lang="fr-FR" sz="2000" b="1" u="sng" dirty="0">
                          <a:solidFill>
                            <a:srgbClr val="0070C0"/>
                          </a:solidFill>
                          <a:latin typeface="Calibri"/>
                          <a:ea typeface="Times New Roman"/>
                          <a:cs typeface="Times New Roman"/>
                        </a:rPr>
                        <a:t>Utilisation du matériel</a:t>
                      </a: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2000" dirty="0">
                          <a:latin typeface="Calibri"/>
                          <a:ea typeface="Times New Roman"/>
                          <a:cs typeface="Times New Roman"/>
                        </a:rPr>
                        <a:t>élèves</a:t>
                      </a: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2000">
                          <a:latin typeface="Calibri"/>
                          <a:ea typeface="Times New Roman"/>
                          <a:cs typeface="Times New Roman"/>
                        </a:rPr>
                        <a:t>enseignant</a:t>
                      </a: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5731">
                <a:tc>
                  <a:txBody>
                    <a:bodyPr/>
                    <a:lstStyle/>
                    <a:p>
                      <a:pPr>
                        <a:lnSpc>
                          <a:spcPct val="115000"/>
                        </a:lnSpc>
                        <a:spcAft>
                          <a:spcPts val="1000"/>
                        </a:spcAft>
                      </a:pPr>
                      <a:r>
                        <a:rPr lang="fr-FR" sz="2000" dirty="0">
                          <a:latin typeface="Calibri"/>
                          <a:ea typeface="Times New Roman"/>
                          <a:cs typeface="Times New Roman"/>
                        </a:rPr>
                        <a:t>appareil photo posé sur un pied stable</a:t>
                      </a: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2000" dirty="0">
                          <a:latin typeface="Calibri"/>
                          <a:ea typeface="Times New Roman"/>
                          <a:cs typeface="Times New Roman"/>
                          <a:sym typeface="Wingdings"/>
                        </a:rPr>
                        <a:t></a:t>
                      </a: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1000"/>
                        </a:spcAft>
                      </a:pPr>
                      <a:endParaRPr lang="fr-FR"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2734">
                <a:tc>
                  <a:txBody>
                    <a:bodyPr/>
                    <a:lstStyle/>
                    <a:p>
                      <a:pPr>
                        <a:lnSpc>
                          <a:spcPct val="115000"/>
                        </a:lnSpc>
                        <a:spcAft>
                          <a:spcPts val="1000"/>
                        </a:spcAft>
                      </a:pPr>
                      <a:r>
                        <a:rPr lang="fr-FR" sz="2000">
                          <a:latin typeface="Calibri"/>
                          <a:ea typeface="Times New Roman"/>
                          <a:cs typeface="Times New Roman"/>
                        </a:rPr>
                        <a:t>Ordinateur</a:t>
                      </a: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2000" dirty="0">
                          <a:latin typeface="Calibri"/>
                          <a:ea typeface="Times New Roman"/>
                          <a:cs typeface="Times New Roman"/>
                          <a:sym typeface="Wingdings"/>
                        </a:rPr>
                        <a:t></a:t>
                      </a: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1000"/>
                        </a:spcAft>
                      </a:pPr>
                      <a:r>
                        <a:rPr lang="fr-FR" sz="2000" dirty="0" smtClean="0">
                          <a:latin typeface="Calibri"/>
                          <a:ea typeface="Times New Roman"/>
                          <a:cs typeface="Times New Roman"/>
                          <a:sym typeface="Wingdings"/>
                        </a:rPr>
                        <a:t></a:t>
                      </a:r>
                      <a:endParaRPr lang="fr-FR"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489962">
                <a:tc>
                  <a:txBody>
                    <a:bodyPr/>
                    <a:lstStyle/>
                    <a:p>
                      <a:pPr>
                        <a:lnSpc>
                          <a:spcPct val="115000"/>
                        </a:lnSpc>
                        <a:spcAft>
                          <a:spcPts val="1000"/>
                        </a:spcAft>
                      </a:pPr>
                      <a:r>
                        <a:rPr lang="fr-FR" sz="2000">
                          <a:latin typeface="Calibri"/>
                          <a:ea typeface="Times New Roman"/>
                          <a:cs typeface="Times New Roman"/>
                        </a:rPr>
                        <a:t>logiciel Windows Movie Maker</a:t>
                      </a: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2000" dirty="0">
                          <a:latin typeface="Calibri"/>
                          <a:ea typeface="Times New Roman"/>
                          <a:cs typeface="Times New Roman"/>
                          <a:sym typeface="Wingdings"/>
                        </a:rPr>
                        <a:t></a:t>
                      </a: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fr-FR" sz="2000" dirty="0" smtClean="0">
                          <a:latin typeface="Calibri"/>
                          <a:ea typeface="Times New Roman"/>
                          <a:cs typeface="Times New Roman"/>
                          <a:sym typeface="Wingdings"/>
                        </a:rPr>
                        <a:t></a:t>
                      </a:r>
                      <a:endParaRPr lang="fr-FR" sz="2000" dirty="0" smtClean="0">
                        <a:latin typeface="Calibri"/>
                        <a:ea typeface="Times New Roman"/>
                        <a:cs typeface="Times New Roman"/>
                      </a:endParaRPr>
                    </a:p>
                    <a:p>
                      <a:pPr algn="ctr">
                        <a:lnSpc>
                          <a:spcPct val="115000"/>
                        </a:lnSpc>
                        <a:spcAft>
                          <a:spcPts val="1000"/>
                        </a:spcAft>
                      </a:pPr>
                      <a:endParaRPr lang="fr-FR"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562734">
                <a:tc>
                  <a:txBody>
                    <a:bodyPr/>
                    <a:lstStyle/>
                    <a:p>
                      <a:pPr>
                        <a:lnSpc>
                          <a:spcPct val="115000"/>
                        </a:lnSpc>
                        <a:spcAft>
                          <a:spcPts val="1000"/>
                        </a:spcAft>
                      </a:pPr>
                      <a:r>
                        <a:rPr lang="fr-FR" sz="2000" dirty="0">
                          <a:latin typeface="Calibri"/>
                          <a:ea typeface="Times New Roman"/>
                          <a:cs typeface="Times New Roman"/>
                        </a:rPr>
                        <a:t>lecteur enregistreur MP3</a:t>
                      </a: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2000" dirty="0">
                          <a:latin typeface="Calibri"/>
                          <a:ea typeface="Times New Roman"/>
                          <a:cs typeface="Times New Roman"/>
                          <a:sym typeface="Wingdings"/>
                        </a:rPr>
                        <a:t></a:t>
                      </a: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fr-FR" sz="2000" dirty="0" smtClean="0">
                          <a:latin typeface="Calibri"/>
                          <a:ea typeface="Times New Roman"/>
                          <a:cs typeface="Times New Roman"/>
                          <a:sym typeface="Wingdings"/>
                        </a:rPr>
                        <a:t></a:t>
                      </a:r>
                      <a:endParaRPr lang="fr-FR" sz="2000" dirty="0" smtClean="0">
                        <a:latin typeface="Calibri"/>
                        <a:ea typeface="Times New Roman"/>
                        <a:cs typeface="Times New Roman"/>
                      </a:endParaRPr>
                    </a:p>
                    <a:p>
                      <a:pPr algn="ctr">
                        <a:lnSpc>
                          <a:spcPct val="115000"/>
                        </a:lnSpc>
                        <a:spcAft>
                          <a:spcPts val="1000"/>
                        </a:spcAft>
                      </a:pPr>
                      <a:endParaRPr lang="fr-FR"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562734">
                <a:tc>
                  <a:txBody>
                    <a:bodyPr/>
                    <a:lstStyle/>
                    <a:p>
                      <a:pPr>
                        <a:lnSpc>
                          <a:spcPct val="115000"/>
                        </a:lnSpc>
                        <a:spcAft>
                          <a:spcPts val="1000"/>
                        </a:spcAft>
                      </a:pPr>
                      <a:r>
                        <a:rPr lang="fr-FR" sz="2000">
                          <a:latin typeface="Calibri"/>
                          <a:ea typeface="Times New Roman"/>
                          <a:cs typeface="Times New Roman"/>
                        </a:rPr>
                        <a:t>Audacity</a:t>
                      </a:r>
                      <a:endParaRPr lang="fr-F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FR"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2000" dirty="0">
                          <a:latin typeface="Calibri"/>
                          <a:ea typeface="Times New Roman"/>
                          <a:cs typeface="Times New Roman"/>
                          <a:sym typeface="Wingdings"/>
                        </a:rPr>
                        <a:t></a:t>
                      </a:r>
                      <a:endParaRPr lang="fr-F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bl>
          </a:graphicData>
        </a:graphic>
      </p:graphicFrame>
      <p:sp>
        <p:nvSpPr>
          <p:cNvPr id="7" name="Rectangle 6"/>
          <p:cNvSpPr/>
          <p:nvPr/>
        </p:nvSpPr>
        <p:spPr>
          <a:xfrm>
            <a:off x="2411760" y="5229199"/>
            <a:ext cx="4797078" cy="492443"/>
          </a:xfrm>
          <a:prstGeom prst="rect">
            <a:avLst/>
          </a:prstGeom>
        </p:spPr>
        <p:txBody>
          <a:bodyPr wrap="square">
            <a:spAutoFit/>
          </a:bodyPr>
          <a:lstStyle/>
          <a:p>
            <a:pPr lvl="0" algn="ctr" fontAlgn="base">
              <a:spcBef>
                <a:spcPct val="0"/>
              </a:spcBef>
              <a:spcAft>
                <a:spcPct val="0"/>
              </a:spcAft>
            </a:pPr>
            <a:r>
              <a:rPr lang="fr-FR" sz="2600" b="1" dirty="0">
                <a:solidFill>
                  <a:srgbClr val="4F81BD"/>
                </a:solidFill>
                <a:latin typeface="Calibri" pitchFamily="34" charset="0"/>
                <a:ea typeface="Times New Roman" pitchFamily="18" charset="0"/>
                <a:cs typeface="Times New Roman" pitchFamily="18" charset="0"/>
              </a:rPr>
              <a:t>« Oser laisser faire »</a:t>
            </a:r>
            <a:endParaRPr lang="fr-FR"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dirty="0"/>
              <a:t>Chronologie du projet : </a:t>
            </a:r>
            <a:r>
              <a:rPr lang="fr-FR" dirty="0"/>
              <a:t/>
            </a:r>
            <a:br>
              <a:rPr lang="fr-FR" dirty="0"/>
            </a:br>
            <a:endParaRPr lang="fr-FR" dirty="0"/>
          </a:p>
        </p:txBody>
      </p:sp>
      <p:sp>
        <p:nvSpPr>
          <p:cNvPr id="4" name="Espace réservé du texte 3"/>
          <p:cNvSpPr>
            <a:spLocks noGrp="1"/>
          </p:cNvSpPr>
          <p:nvPr>
            <p:ph type="body" idx="2"/>
          </p:nvPr>
        </p:nvSpPr>
        <p:spPr>
          <a:xfrm>
            <a:off x="685800" y="1676400"/>
            <a:ext cx="2878088" cy="4572000"/>
          </a:xfrm>
        </p:spPr>
        <p:txBody>
          <a:bodyPr/>
          <a:lstStyle/>
          <a:p>
            <a:pPr algn="ctr"/>
            <a:r>
              <a:rPr lang="fr-FR" b="1" u="sng" dirty="0" smtClean="0"/>
              <a:t>LANCEMENT DU PROJET :</a:t>
            </a:r>
          </a:p>
          <a:p>
            <a:endParaRPr lang="fr-FR" dirty="0" smtClean="0"/>
          </a:p>
          <a:p>
            <a:r>
              <a:rPr lang="fr-FR" dirty="0" smtClean="0"/>
              <a:t> Travail d’approche à partir de films d’animation existants (l’enseignante montre aux élèves des exemples de films d’animation réalisés par des élèves.</a:t>
            </a:r>
          </a:p>
          <a:p>
            <a:r>
              <a:rPr lang="fr-FR" i="1" dirty="0" smtClean="0">
                <a:hlinkClick r:id="rId2"/>
              </a:rPr>
              <a:t>www.acorleantours.fr/dsden37/carm37/logiciels_et.../</a:t>
            </a:r>
            <a:r>
              <a:rPr lang="fr-FR" b="1" i="1" dirty="0" smtClean="0">
                <a:hlinkClick r:id="rId2"/>
              </a:rPr>
              <a:t>film_danimation</a:t>
            </a:r>
            <a:endParaRPr lang="fr-FR" b="1" i="1" dirty="0" smtClean="0"/>
          </a:p>
          <a:p>
            <a:endParaRPr lang="fr-FR" b="1" i="1" dirty="0" smtClean="0"/>
          </a:p>
          <a:p>
            <a:endParaRPr lang="fr-FR" b="1" i="1" dirty="0" smtClean="0"/>
          </a:p>
          <a:p>
            <a:endParaRPr lang="fr-FR" b="1" i="1" dirty="0" smtClean="0"/>
          </a:p>
          <a:p>
            <a:pPr algn="ctr"/>
            <a:r>
              <a:rPr lang="fr-FR" b="1" i="1" dirty="0" smtClean="0"/>
              <a:t> </a:t>
            </a:r>
            <a:r>
              <a:rPr lang="fr-FR" sz="2000" b="1" i="1" u="sng" dirty="0" smtClean="0"/>
              <a:t>cuisine : </a:t>
            </a:r>
          </a:p>
          <a:p>
            <a:r>
              <a:rPr lang="fr-FR" sz="2000" b="1" i="1" dirty="0" smtClean="0"/>
              <a:t>recette de la galette</a:t>
            </a:r>
            <a:endParaRPr lang="fr-FR" sz="2000" dirty="0"/>
          </a:p>
        </p:txBody>
      </p:sp>
      <p:pic>
        <p:nvPicPr>
          <p:cNvPr id="34817" name="Picture 1" descr="F:\projets numériques\galette\DSC05956.JPG"/>
          <p:cNvPicPr>
            <a:picLocks noGrp="1" noChangeAspect="1" noChangeArrowheads="1"/>
          </p:cNvPicPr>
          <p:nvPr>
            <p:ph sz="half" idx="1"/>
          </p:nvPr>
        </p:nvPicPr>
        <p:blipFill>
          <a:blip r:embed="rId3" cstate="print"/>
          <a:srcRect/>
          <a:stretch>
            <a:fillRect/>
          </a:stretch>
        </p:blipFill>
        <p:spPr bwMode="auto">
          <a:xfrm>
            <a:off x="3995936" y="620688"/>
            <a:ext cx="2784309" cy="2088232"/>
          </a:xfrm>
          <a:prstGeom prst="rect">
            <a:avLst/>
          </a:prstGeom>
          <a:noFill/>
        </p:spPr>
      </p:pic>
      <p:pic>
        <p:nvPicPr>
          <p:cNvPr id="34824" name="Picture 8" descr="DSC05954"/>
          <p:cNvPicPr>
            <a:picLocks noChangeAspect="1" noChangeArrowheads="1"/>
          </p:cNvPicPr>
          <p:nvPr/>
        </p:nvPicPr>
        <p:blipFill>
          <a:blip r:embed="rId4" cstate="print"/>
          <a:srcRect/>
          <a:stretch>
            <a:fillRect/>
          </a:stretch>
        </p:blipFill>
        <p:spPr bwMode="auto">
          <a:xfrm>
            <a:off x="3707904" y="2708920"/>
            <a:ext cx="2216795" cy="1661997"/>
          </a:xfrm>
          <a:prstGeom prst="rect">
            <a:avLst/>
          </a:prstGeom>
          <a:noFill/>
          <a:ln w="9525" algn="in">
            <a:noFill/>
            <a:miter lim="800000"/>
            <a:headEnd/>
            <a:tailEnd/>
          </a:ln>
          <a:effectLst/>
        </p:spPr>
      </p:pic>
      <p:pic>
        <p:nvPicPr>
          <p:cNvPr id="34825" name="Picture 9" descr="DSC05957"/>
          <p:cNvPicPr>
            <a:picLocks noChangeAspect="1" noChangeArrowheads="1"/>
          </p:cNvPicPr>
          <p:nvPr/>
        </p:nvPicPr>
        <p:blipFill>
          <a:blip r:embed="rId5" cstate="print"/>
          <a:srcRect/>
          <a:stretch>
            <a:fillRect/>
          </a:stretch>
        </p:blipFill>
        <p:spPr bwMode="auto">
          <a:xfrm>
            <a:off x="6516216" y="476672"/>
            <a:ext cx="1811659" cy="1358254"/>
          </a:xfrm>
          <a:prstGeom prst="rect">
            <a:avLst/>
          </a:prstGeom>
          <a:noFill/>
          <a:ln w="9525" algn="in">
            <a:noFill/>
            <a:miter lim="800000"/>
            <a:headEnd/>
            <a:tailEnd/>
          </a:ln>
          <a:effectLst/>
        </p:spPr>
      </p:pic>
      <p:pic>
        <p:nvPicPr>
          <p:cNvPr id="34826" name="Picture 10" descr="DSC05935"/>
          <p:cNvPicPr>
            <a:picLocks noChangeAspect="1" noChangeArrowheads="1"/>
          </p:cNvPicPr>
          <p:nvPr/>
        </p:nvPicPr>
        <p:blipFill>
          <a:blip r:embed="rId6" cstate="print"/>
          <a:srcRect/>
          <a:stretch>
            <a:fillRect/>
          </a:stretch>
        </p:blipFill>
        <p:spPr bwMode="auto">
          <a:xfrm>
            <a:off x="5875898" y="1844824"/>
            <a:ext cx="2881358" cy="2160240"/>
          </a:xfrm>
          <a:prstGeom prst="rect">
            <a:avLst/>
          </a:prstGeom>
          <a:noFill/>
          <a:ln w="9525" algn="in">
            <a:noFill/>
            <a:miter lim="800000"/>
            <a:headEnd/>
            <a:tailEnd/>
          </a:ln>
          <a:effectLst/>
        </p:spPr>
      </p:pic>
      <p:pic>
        <p:nvPicPr>
          <p:cNvPr id="34827" name="Picture 11" descr="DSC05938"/>
          <p:cNvPicPr>
            <a:picLocks noChangeAspect="1" noChangeArrowheads="1"/>
          </p:cNvPicPr>
          <p:nvPr/>
        </p:nvPicPr>
        <p:blipFill>
          <a:blip r:embed="rId7" cstate="print"/>
          <a:srcRect/>
          <a:stretch>
            <a:fillRect/>
          </a:stretch>
        </p:blipFill>
        <p:spPr bwMode="auto">
          <a:xfrm>
            <a:off x="3203848" y="4365104"/>
            <a:ext cx="2664296" cy="1776082"/>
          </a:xfrm>
          <a:prstGeom prst="rect">
            <a:avLst/>
          </a:prstGeom>
          <a:noFill/>
          <a:ln w="9525" algn="in">
            <a:noFill/>
            <a:miter lim="800000"/>
            <a:headEnd/>
            <a:tailEnd/>
          </a:ln>
          <a:effectLst/>
        </p:spPr>
      </p:pic>
      <p:pic>
        <p:nvPicPr>
          <p:cNvPr id="34828" name="Picture 12" descr="DSC05964"/>
          <p:cNvPicPr>
            <a:picLocks noChangeAspect="1" noChangeArrowheads="1"/>
          </p:cNvPicPr>
          <p:nvPr/>
        </p:nvPicPr>
        <p:blipFill>
          <a:blip r:embed="rId8" cstate="print"/>
          <a:srcRect/>
          <a:stretch>
            <a:fillRect/>
          </a:stretch>
        </p:blipFill>
        <p:spPr bwMode="auto">
          <a:xfrm>
            <a:off x="5868144" y="4005064"/>
            <a:ext cx="2664296" cy="1997502"/>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1166843"/>
            <a:ext cx="4572000" cy="4524315"/>
          </a:xfrm>
          <a:prstGeom prst="rect">
            <a:avLst/>
          </a:prstGeom>
        </p:spPr>
        <p:txBody>
          <a:bodyPr>
            <a:spAutoFit/>
          </a:bodyPr>
          <a:lstStyle/>
          <a:p>
            <a:r>
              <a:rPr lang="fr-FR" dirty="0" smtClean="0"/>
              <a:t>– s’imprégner d’une histoire.</a:t>
            </a:r>
          </a:p>
          <a:p>
            <a:pPr>
              <a:buNone/>
            </a:pPr>
            <a:endParaRPr lang="fr-FR" dirty="0" smtClean="0"/>
          </a:p>
          <a:p>
            <a:r>
              <a:rPr lang="fr-FR" dirty="0" smtClean="0"/>
              <a:t>– La reformuler de plus en plus précisément (oral, écrit…). </a:t>
            </a:r>
          </a:p>
          <a:p>
            <a:pPr>
              <a:buNone/>
            </a:pPr>
            <a:endParaRPr lang="fr-FR" dirty="0" smtClean="0"/>
          </a:p>
          <a:p>
            <a:r>
              <a:rPr lang="fr-FR" dirty="0" smtClean="0"/>
              <a:t>– Élaborer un découpage technique :</a:t>
            </a:r>
          </a:p>
          <a:p>
            <a:pPr>
              <a:buNone/>
            </a:pPr>
            <a:r>
              <a:rPr lang="fr-FR" dirty="0" smtClean="0"/>
              <a:t>• les personnages,</a:t>
            </a:r>
          </a:p>
          <a:p>
            <a:pPr>
              <a:buNone/>
            </a:pPr>
            <a:r>
              <a:rPr lang="fr-FR" dirty="0" smtClean="0"/>
              <a:t>• les objets et accessoires,</a:t>
            </a:r>
          </a:p>
          <a:p>
            <a:pPr>
              <a:buNone/>
            </a:pPr>
            <a:r>
              <a:rPr lang="fr-FR" dirty="0" smtClean="0"/>
              <a:t>• les lieux/les décors.</a:t>
            </a:r>
          </a:p>
          <a:p>
            <a:pPr>
              <a:buNone/>
            </a:pPr>
            <a:r>
              <a:rPr lang="fr-FR" dirty="0" smtClean="0"/>
              <a:t> </a:t>
            </a:r>
          </a:p>
          <a:p>
            <a:r>
              <a:rPr lang="fr-FR" dirty="0" smtClean="0"/>
              <a:t>– Découper en scènes.</a:t>
            </a:r>
          </a:p>
          <a:p>
            <a:pPr>
              <a:buNone/>
            </a:pPr>
            <a:endParaRPr lang="fr-FR" dirty="0" smtClean="0"/>
          </a:p>
          <a:p>
            <a:pPr lvl="0"/>
            <a:r>
              <a:rPr lang="fr-FR" dirty="0" smtClean="0"/>
              <a:t>Bilan d'étape : avons-nous oublié des plans pour raconter l’histoire ? Lesquels ? Vérification par rapport à l’album choisi et aux illustrations du livre.</a:t>
            </a:r>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144</TotalTime>
  <Words>540</Words>
  <Application>Microsoft Office PowerPoint</Application>
  <PresentationFormat>Affichage à l'écran (4:3)</PresentationFormat>
  <Paragraphs>313</Paragraphs>
  <Slides>26</Slides>
  <Notes>0</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Débit</vt:lpstr>
      <vt:lpstr>Projet numérique :  film d’animation </vt:lpstr>
      <vt:lpstr>  Objectif général : créer un film d’animation pour raconter une histoire connue : ROULE GALETTE du Père Castor. </vt:lpstr>
      <vt:lpstr>Mise en œuvre de plusieurs compétences des programmes maternelles  2015: 2 Domaines principaux : </vt:lpstr>
      <vt:lpstr>Mobiliser le langage dans toutes ses dimensions, agir, s’exprimer, comprendre à travers l’activité artistique </vt:lpstr>
      <vt:lpstr>      L'éducation à l'image, au cinéma et à l'audiovisuel dès la maternelle</vt:lpstr>
      <vt:lpstr>Le matériel : </vt:lpstr>
      <vt:lpstr>Diapositive 7</vt:lpstr>
      <vt:lpstr>Chronologie du projet :  </vt:lpstr>
      <vt:lpstr>Diapositive 9</vt:lpstr>
      <vt:lpstr>Diapositive 10</vt:lpstr>
      <vt:lpstr>DEROULEMENT DU PROJET: s’imprégner d’une histoire </vt:lpstr>
      <vt:lpstr>La reformuler de plus en plus précisément (oral, écrit…). </vt:lpstr>
      <vt:lpstr>Élaborer un découpage technique  • les personnages, • les objets et accessoires, • les lieux/les décors.</vt:lpstr>
      <vt:lpstr>Diapositive 14</vt:lpstr>
      <vt:lpstr>Découper en scènes </vt:lpstr>
      <vt:lpstr>Diapositive 16</vt:lpstr>
      <vt:lpstr>Bilan d'étape </vt:lpstr>
      <vt:lpstr>Réaliser : • les personnages, objets et accessoires, • les décors. </vt:lpstr>
      <vt:lpstr>     Déterminer les déplacements (jouer).   Photographier les déplacements (image par image) ainsi que l’animation des personnages et des objets. </vt:lpstr>
      <vt:lpstr>Jouer les dialogues, les retenir   Jouer les dialogues, les détourner (inventer une chanson détournée l’écrire et la chanter).  Jouer les dialogues, les enregistrer. (Gestion du lecteur MP3)</vt:lpstr>
      <vt:lpstr>Diapositive 21</vt:lpstr>
      <vt:lpstr>Trier les images par scènes (donner un titre à chaque dossier et insérer les images dans movie maker chronologiquement) </vt:lpstr>
      <vt:lpstr>Travailler les images (régler le débit des images).   Mixer (faire correspondre images et sons, régler les niveaux sonores).   Montage final </vt:lpstr>
      <vt:lpstr>Réaliser des affiches pour annoncer la projection du film aux parents. </vt:lpstr>
      <vt:lpstr>Projeter </vt:lpstr>
      <vt:lpstr>Lier le projet carnaval au projet film d’animation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numérique : film d’animation</dc:title>
  <dc:creator>anne</dc:creator>
  <cp:lastModifiedBy>Utilisateur</cp:lastModifiedBy>
  <cp:revision>48</cp:revision>
  <dcterms:created xsi:type="dcterms:W3CDTF">2016-03-15T13:10:25Z</dcterms:created>
  <dcterms:modified xsi:type="dcterms:W3CDTF">2016-04-20T07:25:52Z</dcterms:modified>
</cp:coreProperties>
</file>